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72" r:id="rId3"/>
    <p:sldMasterId id="2147483674" r:id="rId4"/>
    <p:sldMasterId id="2147483676" r:id="rId5"/>
    <p:sldMasterId id="2147483678" r:id="rId6"/>
  </p:sldMasterIdLst>
  <p:sldIdLst>
    <p:sldId id="284" r:id="rId7"/>
    <p:sldId id="274" r:id="rId8"/>
    <p:sldId id="275" r:id="rId9"/>
    <p:sldId id="276" r:id="rId10"/>
    <p:sldId id="277" r:id="rId11"/>
    <p:sldId id="278" r:id="rId12"/>
    <p:sldId id="279" r:id="rId13"/>
    <p:sldId id="280" r:id="rId14"/>
    <p:sldId id="281" r:id="rId15"/>
    <p:sldId id="282" r:id="rId16"/>
    <p:sldId id="283" r:id="rId17"/>
    <p:sldId id="269" r:id="rId18"/>
    <p:sldId id="270" r:id="rId19"/>
    <p:sldId id="271" r:id="rId20"/>
    <p:sldId id="272" r:id="rId21"/>
    <p:sldId id="273" r:id="rId22"/>
    <p:sldId id="257" r:id="rId23"/>
    <p:sldId id="258" r:id="rId24"/>
    <p:sldId id="260" r:id="rId25"/>
    <p:sldId id="259" r:id="rId2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08" d="100"/>
          <a:sy n="108" d="100"/>
        </p:scale>
        <p:origin x="3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CC32382F-B9A7-4C70-9B8C-3D67F4F9262A}" type="datetimeFigureOut">
              <a:rPr lang="sl-SI" smtClean="0"/>
              <a:t>16.04.2025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90538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CC32382F-B9A7-4C70-9B8C-3D67F4F9262A}" type="datetimeFigureOut">
              <a:rPr lang="sl-SI" smtClean="0"/>
              <a:t>16.04.2025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264063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CC32382F-B9A7-4C70-9B8C-3D67F4F9262A}" type="datetimeFigureOut">
              <a:rPr lang="sl-SI" smtClean="0"/>
              <a:t>16.04.2025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3206601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756-CA1C-418B-8A26-1F21C430AAD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E8C6E0C-AB17-42D3-987B-44CACBC11A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FB5266C-0F91-44C7-A11E-74AFEA7BA139}"/>
              </a:ext>
            </a:extLst>
          </p:cNvPr>
          <p:cNvSpPr>
            <a:spLocks noGrp="1"/>
          </p:cNvSpPr>
          <p:nvPr>
            <p:ph type="dt" sz="half" idx="10"/>
          </p:nvPr>
        </p:nvSpPr>
        <p:spPr/>
        <p:txBody>
          <a:bodyPr/>
          <a:lstStyle/>
          <a:p>
            <a:fld id="{2E5B00F4-81B5-4A6B-A473-41C2D1D9158B}" type="datetimeFigureOut">
              <a:rPr lang="sl-SI" smtClean="0">
                <a:solidFill>
                  <a:prstClr val="black">
                    <a:tint val="75000"/>
                  </a:prstClr>
                </a:solidFill>
              </a:rPr>
              <a:pPr/>
              <a:t>16.04.2025</a:t>
            </a:fld>
            <a:endParaRPr lang="sl-SI">
              <a:solidFill>
                <a:prstClr val="black">
                  <a:tint val="75000"/>
                </a:prstClr>
              </a:solidFill>
            </a:endParaRPr>
          </a:p>
        </p:txBody>
      </p:sp>
      <p:sp>
        <p:nvSpPr>
          <p:cNvPr id="5" name="Footer Placeholder 4">
            <a:extLst>
              <a:ext uri="{FF2B5EF4-FFF2-40B4-BE49-F238E27FC236}">
                <a16:creationId xmlns:a16="http://schemas.microsoft.com/office/drawing/2014/main" id="{793D84CE-6C08-4080-BF95-C14EB49BB33E}"/>
              </a:ext>
            </a:extLst>
          </p:cNvPr>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a:extLst>
              <a:ext uri="{FF2B5EF4-FFF2-40B4-BE49-F238E27FC236}">
                <a16:creationId xmlns:a16="http://schemas.microsoft.com/office/drawing/2014/main" id="{91476568-D256-4175-AE09-DD8477411DFB}"/>
              </a:ext>
            </a:extLst>
          </p:cNvPr>
          <p:cNvSpPr>
            <a:spLocks noGrp="1"/>
          </p:cNvSpPr>
          <p:nvPr>
            <p:ph type="sldNum" sz="quarter" idx="12"/>
          </p:nvPr>
        </p:nvSpPr>
        <p:spPr/>
        <p:txBody>
          <a:bodyPr/>
          <a:lstStyle/>
          <a:p>
            <a:fld id="{34CB82F4-1284-4076-A3D0-5BA8AB340DB2}"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05931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756-CA1C-418B-8A26-1F21C430AAD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E8C6E0C-AB17-42D3-987B-44CACBC11A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FB5266C-0F91-44C7-A11E-74AFEA7BA139}"/>
              </a:ext>
            </a:extLst>
          </p:cNvPr>
          <p:cNvSpPr>
            <a:spLocks noGrp="1"/>
          </p:cNvSpPr>
          <p:nvPr>
            <p:ph type="dt" sz="half" idx="10"/>
          </p:nvPr>
        </p:nvSpPr>
        <p:spPr/>
        <p:txBody>
          <a:bodyPr/>
          <a:lstStyle/>
          <a:p>
            <a:fld id="{2E5B00F4-81B5-4A6B-A473-41C2D1D9158B}" type="datetimeFigureOut">
              <a:rPr lang="sl-SI" smtClean="0">
                <a:solidFill>
                  <a:prstClr val="black">
                    <a:tint val="75000"/>
                  </a:prstClr>
                </a:solidFill>
              </a:rPr>
              <a:pPr/>
              <a:t>16.04.2025</a:t>
            </a:fld>
            <a:endParaRPr lang="sl-SI">
              <a:solidFill>
                <a:prstClr val="black">
                  <a:tint val="75000"/>
                </a:prstClr>
              </a:solidFill>
            </a:endParaRPr>
          </a:p>
        </p:txBody>
      </p:sp>
      <p:sp>
        <p:nvSpPr>
          <p:cNvPr id="5" name="Footer Placeholder 4">
            <a:extLst>
              <a:ext uri="{FF2B5EF4-FFF2-40B4-BE49-F238E27FC236}">
                <a16:creationId xmlns:a16="http://schemas.microsoft.com/office/drawing/2014/main" id="{793D84CE-6C08-4080-BF95-C14EB49BB33E}"/>
              </a:ext>
            </a:extLst>
          </p:cNvPr>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a:extLst>
              <a:ext uri="{FF2B5EF4-FFF2-40B4-BE49-F238E27FC236}">
                <a16:creationId xmlns:a16="http://schemas.microsoft.com/office/drawing/2014/main" id="{91476568-D256-4175-AE09-DD8477411DFB}"/>
              </a:ext>
            </a:extLst>
          </p:cNvPr>
          <p:cNvSpPr>
            <a:spLocks noGrp="1"/>
          </p:cNvSpPr>
          <p:nvPr>
            <p:ph type="sldNum" sz="quarter" idx="12"/>
          </p:nvPr>
        </p:nvSpPr>
        <p:spPr/>
        <p:txBody>
          <a:bodyPr/>
          <a:lstStyle/>
          <a:p>
            <a:fld id="{34CB82F4-1284-4076-A3D0-5BA8AB340DB2}"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910292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756-CA1C-418B-8A26-1F21C430AAD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E8C6E0C-AB17-42D3-987B-44CACBC11A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FB5266C-0F91-44C7-A11E-74AFEA7BA139}"/>
              </a:ext>
            </a:extLst>
          </p:cNvPr>
          <p:cNvSpPr>
            <a:spLocks noGrp="1"/>
          </p:cNvSpPr>
          <p:nvPr>
            <p:ph type="dt" sz="half" idx="10"/>
          </p:nvPr>
        </p:nvSpPr>
        <p:spPr/>
        <p:txBody>
          <a:bodyPr/>
          <a:lstStyle/>
          <a:p>
            <a:fld id="{2E5B00F4-81B5-4A6B-A473-41C2D1D9158B}" type="datetimeFigureOut">
              <a:rPr lang="sl-SI" smtClean="0">
                <a:solidFill>
                  <a:prstClr val="black">
                    <a:tint val="75000"/>
                  </a:prstClr>
                </a:solidFill>
              </a:rPr>
              <a:pPr/>
              <a:t>16.04.2025</a:t>
            </a:fld>
            <a:endParaRPr lang="sl-SI">
              <a:solidFill>
                <a:prstClr val="black">
                  <a:tint val="75000"/>
                </a:prstClr>
              </a:solidFill>
            </a:endParaRPr>
          </a:p>
        </p:txBody>
      </p:sp>
      <p:sp>
        <p:nvSpPr>
          <p:cNvPr id="5" name="Footer Placeholder 4">
            <a:extLst>
              <a:ext uri="{FF2B5EF4-FFF2-40B4-BE49-F238E27FC236}">
                <a16:creationId xmlns:a16="http://schemas.microsoft.com/office/drawing/2014/main" id="{793D84CE-6C08-4080-BF95-C14EB49BB33E}"/>
              </a:ext>
            </a:extLst>
          </p:cNvPr>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a:extLst>
              <a:ext uri="{FF2B5EF4-FFF2-40B4-BE49-F238E27FC236}">
                <a16:creationId xmlns:a16="http://schemas.microsoft.com/office/drawing/2014/main" id="{91476568-D256-4175-AE09-DD8477411DFB}"/>
              </a:ext>
            </a:extLst>
          </p:cNvPr>
          <p:cNvSpPr>
            <a:spLocks noGrp="1"/>
          </p:cNvSpPr>
          <p:nvPr>
            <p:ph type="sldNum" sz="quarter" idx="12"/>
          </p:nvPr>
        </p:nvSpPr>
        <p:spPr/>
        <p:txBody>
          <a:bodyPr/>
          <a:lstStyle/>
          <a:p>
            <a:fld id="{34CB82F4-1284-4076-A3D0-5BA8AB340DB2}"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758864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756-CA1C-418B-8A26-1F21C430AAD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E8C6E0C-AB17-42D3-987B-44CACBC11A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FB5266C-0F91-44C7-A11E-74AFEA7BA139}"/>
              </a:ext>
            </a:extLst>
          </p:cNvPr>
          <p:cNvSpPr>
            <a:spLocks noGrp="1"/>
          </p:cNvSpPr>
          <p:nvPr>
            <p:ph type="dt" sz="half" idx="10"/>
          </p:nvPr>
        </p:nvSpPr>
        <p:spPr/>
        <p:txBody>
          <a:bodyPr/>
          <a:lstStyle/>
          <a:p>
            <a:fld id="{2E5B00F4-81B5-4A6B-A473-41C2D1D9158B}" type="datetimeFigureOut">
              <a:rPr lang="sl-SI" smtClean="0">
                <a:solidFill>
                  <a:prstClr val="black">
                    <a:tint val="75000"/>
                  </a:prstClr>
                </a:solidFill>
              </a:rPr>
              <a:pPr/>
              <a:t>16.04.2025</a:t>
            </a:fld>
            <a:endParaRPr lang="sl-SI">
              <a:solidFill>
                <a:prstClr val="black">
                  <a:tint val="75000"/>
                </a:prstClr>
              </a:solidFill>
            </a:endParaRPr>
          </a:p>
        </p:txBody>
      </p:sp>
      <p:sp>
        <p:nvSpPr>
          <p:cNvPr id="5" name="Footer Placeholder 4">
            <a:extLst>
              <a:ext uri="{FF2B5EF4-FFF2-40B4-BE49-F238E27FC236}">
                <a16:creationId xmlns:a16="http://schemas.microsoft.com/office/drawing/2014/main" id="{793D84CE-6C08-4080-BF95-C14EB49BB33E}"/>
              </a:ext>
            </a:extLst>
          </p:cNvPr>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a:extLst>
              <a:ext uri="{FF2B5EF4-FFF2-40B4-BE49-F238E27FC236}">
                <a16:creationId xmlns:a16="http://schemas.microsoft.com/office/drawing/2014/main" id="{91476568-D256-4175-AE09-DD8477411DFB}"/>
              </a:ext>
            </a:extLst>
          </p:cNvPr>
          <p:cNvSpPr>
            <a:spLocks noGrp="1"/>
          </p:cNvSpPr>
          <p:nvPr>
            <p:ph type="sldNum" sz="quarter" idx="12"/>
          </p:nvPr>
        </p:nvSpPr>
        <p:spPr/>
        <p:txBody>
          <a:bodyPr/>
          <a:lstStyle/>
          <a:p>
            <a:fld id="{34CB82F4-1284-4076-A3D0-5BA8AB340DB2}"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61400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756-CA1C-418B-8A26-1F21C430AAD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E8C6E0C-AB17-42D3-987B-44CACBC11A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FB5266C-0F91-44C7-A11E-74AFEA7BA139}"/>
              </a:ext>
            </a:extLst>
          </p:cNvPr>
          <p:cNvSpPr>
            <a:spLocks noGrp="1"/>
          </p:cNvSpPr>
          <p:nvPr>
            <p:ph type="dt" sz="half" idx="10"/>
          </p:nvPr>
        </p:nvSpPr>
        <p:spPr/>
        <p:txBody>
          <a:bodyPr/>
          <a:lstStyle/>
          <a:p>
            <a:fld id="{2E5B00F4-81B5-4A6B-A473-41C2D1D9158B}" type="datetimeFigureOut">
              <a:rPr lang="sl-SI" smtClean="0">
                <a:solidFill>
                  <a:prstClr val="black">
                    <a:tint val="75000"/>
                  </a:prstClr>
                </a:solidFill>
              </a:rPr>
              <a:pPr/>
              <a:t>16.04.2025</a:t>
            </a:fld>
            <a:endParaRPr lang="sl-SI">
              <a:solidFill>
                <a:prstClr val="black">
                  <a:tint val="75000"/>
                </a:prstClr>
              </a:solidFill>
            </a:endParaRPr>
          </a:p>
        </p:txBody>
      </p:sp>
      <p:sp>
        <p:nvSpPr>
          <p:cNvPr id="5" name="Footer Placeholder 4">
            <a:extLst>
              <a:ext uri="{FF2B5EF4-FFF2-40B4-BE49-F238E27FC236}">
                <a16:creationId xmlns:a16="http://schemas.microsoft.com/office/drawing/2014/main" id="{793D84CE-6C08-4080-BF95-C14EB49BB33E}"/>
              </a:ext>
            </a:extLst>
          </p:cNvPr>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a:extLst>
              <a:ext uri="{FF2B5EF4-FFF2-40B4-BE49-F238E27FC236}">
                <a16:creationId xmlns:a16="http://schemas.microsoft.com/office/drawing/2014/main" id="{91476568-D256-4175-AE09-DD8477411DFB}"/>
              </a:ext>
            </a:extLst>
          </p:cNvPr>
          <p:cNvSpPr>
            <a:spLocks noGrp="1"/>
          </p:cNvSpPr>
          <p:nvPr>
            <p:ph type="sldNum" sz="quarter" idx="12"/>
          </p:nvPr>
        </p:nvSpPr>
        <p:spPr/>
        <p:txBody>
          <a:bodyPr/>
          <a:lstStyle/>
          <a:p>
            <a:fld id="{34CB82F4-1284-4076-A3D0-5BA8AB340DB2}"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17754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CC32382F-B9A7-4C70-9B8C-3D67F4F9262A}" type="datetimeFigureOut">
              <a:rPr lang="sl-SI" smtClean="0"/>
              <a:t>16.04.2025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151000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2382F-B9A7-4C70-9B8C-3D67F4F9262A}" type="datetimeFigureOut">
              <a:rPr lang="sl-SI" smtClean="0"/>
              <a:t>16.04.2025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200744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CC32382F-B9A7-4C70-9B8C-3D67F4F9262A}" type="datetimeFigureOut">
              <a:rPr lang="sl-SI" smtClean="0"/>
              <a:t>16.04.2025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314866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CC32382F-B9A7-4C70-9B8C-3D67F4F9262A}" type="datetimeFigureOut">
              <a:rPr lang="sl-SI" smtClean="0"/>
              <a:t>16.04.2025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354110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CC32382F-B9A7-4C70-9B8C-3D67F4F9262A}" type="datetimeFigureOut">
              <a:rPr lang="sl-SI" smtClean="0"/>
              <a:t>16.04.2025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46142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2382F-B9A7-4C70-9B8C-3D67F4F9262A}" type="datetimeFigureOut">
              <a:rPr lang="sl-SI" smtClean="0"/>
              <a:t>16.04.2025</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67517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2382F-B9A7-4C70-9B8C-3D67F4F9262A}" type="datetimeFigureOut">
              <a:rPr lang="sl-SI" smtClean="0"/>
              <a:t>16.04.2025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282533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2382F-B9A7-4C70-9B8C-3D67F4F9262A}" type="datetimeFigureOut">
              <a:rPr lang="sl-SI" smtClean="0"/>
              <a:t>16.04.2025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8E92D38-CFD0-4A73-966A-1C041CB04A0E}" type="slidenum">
              <a:rPr lang="sl-SI" smtClean="0"/>
              <a:t>‹#›</a:t>
            </a:fld>
            <a:endParaRPr lang="sl-SI"/>
          </a:p>
        </p:txBody>
      </p:sp>
    </p:spTree>
    <p:extLst>
      <p:ext uri="{BB962C8B-B14F-4D97-AF65-F5344CB8AC3E}">
        <p14:creationId xmlns:p14="http://schemas.microsoft.com/office/powerpoint/2010/main" val="101082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2382F-B9A7-4C70-9B8C-3D67F4F9262A}" type="datetimeFigureOut">
              <a:rPr lang="sl-SI" smtClean="0"/>
              <a:t>16.04.2025</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92D38-CFD0-4A73-966A-1C041CB04A0E}" type="slidenum">
              <a:rPr lang="sl-SI" smtClean="0"/>
              <a:t>‹#›</a:t>
            </a:fld>
            <a:endParaRPr lang="sl-SI"/>
          </a:p>
        </p:txBody>
      </p:sp>
    </p:spTree>
    <p:extLst>
      <p:ext uri="{BB962C8B-B14F-4D97-AF65-F5344CB8AC3E}">
        <p14:creationId xmlns:p14="http://schemas.microsoft.com/office/powerpoint/2010/main" val="42049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ABA51-5F16-455F-AB81-05DB578FD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7D01D27-AF79-445A-ABD1-005C5D6D8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6B044D3-4E79-412E-A230-ED59D53D0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B00F4-81B5-4A6B-A473-41C2D1D9158B}" type="datetimeFigureOut">
              <a:rPr lang="sl-SI" smtClean="0">
                <a:solidFill>
                  <a:prstClr val="black">
                    <a:tint val="75000"/>
                  </a:prstClr>
                </a:solidFill>
              </a:rPr>
              <a:pPr/>
              <a:t>16.04.2025</a:t>
            </a:fld>
            <a:endParaRPr lang="sl-SI">
              <a:solidFill>
                <a:prstClr val="black">
                  <a:tint val="75000"/>
                </a:prstClr>
              </a:solidFill>
            </a:endParaRPr>
          </a:p>
        </p:txBody>
      </p:sp>
      <p:sp>
        <p:nvSpPr>
          <p:cNvPr id="5" name="Footer Placeholder 4">
            <a:extLst>
              <a:ext uri="{FF2B5EF4-FFF2-40B4-BE49-F238E27FC236}">
                <a16:creationId xmlns:a16="http://schemas.microsoft.com/office/drawing/2014/main" id="{1C6489E3-69D5-47B8-8EF6-81E8F791E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Slide Number Placeholder 5">
            <a:extLst>
              <a:ext uri="{FF2B5EF4-FFF2-40B4-BE49-F238E27FC236}">
                <a16:creationId xmlns:a16="http://schemas.microsoft.com/office/drawing/2014/main" id="{4D9042A8-264F-43B9-AA24-C01947AA7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B82F4-1284-4076-A3D0-5BA8AB340DB2}"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55187474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ABA51-5F16-455F-AB81-05DB578FD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7D01D27-AF79-445A-ABD1-005C5D6D8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6B044D3-4E79-412E-A230-ED59D53D0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B00F4-81B5-4A6B-A473-41C2D1D9158B}" type="datetimeFigureOut">
              <a:rPr lang="sl-SI" smtClean="0">
                <a:solidFill>
                  <a:prstClr val="black">
                    <a:tint val="75000"/>
                  </a:prstClr>
                </a:solidFill>
              </a:rPr>
              <a:pPr/>
              <a:t>16.04.2025</a:t>
            </a:fld>
            <a:endParaRPr lang="sl-SI">
              <a:solidFill>
                <a:prstClr val="black">
                  <a:tint val="75000"/>
                </a:prstClr>
              </a:solidFill>
            </a:endParaRPr>
          </a:p>
        </p:txBody>
      </p:sp>
      <p:sp>
        <p:nvSpPr>
          <p:cNvPr id="5" name="Footer Placeholder 4">
            <a:extLst>
              <a:ext uri="{FF2B5EF4-FFF2-40B4-BE49-F238E27FC236}">
                <a16:creationId xmlns:a16="http://schemas.microsoft.com/office/drawing/2014/main" id="{1C6489E3-69D5-47B8-8EF6-81E8F791E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Slide Number Placeholder 5">
            <a:extLst>
              <a:ext uri="{FF2B5EF4-FFF2-40B4-BE49-F238E27FC236}">
                <a16:creationId xmlns:a16="http://schemas.microsoft.com/office/drawing/2014/main" id="{4D9042A8-264F-43B9-AA24-C01947AA7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B82F4-1284-4076-A3D0-5BA8AB340DB2}"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02159717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ABA51-5F16-455F-AB81-05DB578FD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7D01D27-AF79-445A-ABD1-005C5D6D8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6B044D3-4E79-412E-A230-ED59D53D0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B00F4-81B5-4A6B-A473-41C2D1D9158B}" type="datetimeFigureOut">
              <a:rPr lang="sl-SI" smtClean="0">
                <a:solidFill>
                  <a:prstClr val="black">
                    <a:tint val="75000"/>
                  </a:prstClr>
                </a:solidFill>
              </a:rPr>
              <a:pPr/>
              <a:t>16.04.2025</a:t>
            </a:fld>
            <a:endParaRPr lang="sl-SI">
              <a:solidFill>
                <a:prstClr val="black">
                  <a:tint val="75000"/>
                </a:prstClr>
              </a:solidFill>
            </a:endParaRPr>
          </a:p>
        </p:txBody>
      </p:sp>
      <p:sp>
        <p:nvSpPr>
          <p:cNvPr id="5" name="Footer Placeholder 4">
            <a:extLst>
              <a:ext uri="{FF2B5EF4-FFF2-40B4-BE49-F238E27FC236}">
                <a16:creationId xmlns:a16="http://schemas.microsoft.com/office/drawing/2014/main" id="{1C6489E3-69D5-47B8-8EF6-81E8F791E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Slide Number Placeholder 5">
            <a:extLst>
              <a:ext uri="{FF2B5EF4-FFF2-40B4-BE49-F238E27FC236}">
                <a16:creationId xmlns:a16="http://schemas.microsoft.com/office/drawing/2014/main" id="{4D9042A8-264F-43B9-AA24-C01947AA7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B82F4-1284-4076-A3D0-5BA8AB340DB2}"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5232511"/>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ABA51-5F16-455F-AB81-05DB578FD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7D01D27-AF79-445A-ABD1-005C5D6D8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6B044D3-4E79-412E-A230-ED59D53D0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B00F4-81B5-4A6B-A473-41C2D1D9158B}" type="datetimeFigureOut">
              <a:rPr lang="sl-SI" smtClean="0">
                <a:solidFill>
                  <a:prstClr val="black">
                    <a:tint val="75000"/>
                  </a:prstClr>
                </a:solidFill>
              </a:rPr>
              <a:pPr/>
              <a:t>16.04.2025</a:t>
            </a:fld>
            <a:endParaRPr lang="sl-SI">
              <a:solidFill>
                <a:prstClr val="black">
                  <a:tint val="75000"/>
                </a:prstClr>
              </a:solidFill>
            </a:endParaRPr>
          </a:p>
        </p:txBody>
      </p:sp>
      <p:sp>
        <p:nvSpPr>
          <p:cNvPr id="5" name="Footer Placeholder 4">
            <a:extLst>
              <a:ext uri="{FF2B5EF4-FFF2-40B4-BE49-F238E27FC236}">
                <a16:creationId xmlns:a16="http://schemas.microsoft.com/office/drawing/2014/main" id="{1C6489E3-69D5-47B8-8EF6-81E8F791E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Slide Number Placeholder 5">
            <a:extLst>
              <a:ext uri="{FF2B5EF4-FFF2-40B4-BE49-F238E27FC236}">
                <a16:creationId xmlns:a16="http://schemas.microsoft.com/office/drawing/2014/main" id="{4D9042A8-264F-43B9-AA24-C01947AA7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B82F4-1284-4076-A3D0-5BA8AB340DB2}"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75354496"/>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ABA51-5F16-455F-AB81-05DB578FD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7D01D27-AF79-445A-ABD1-005C5D6D8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6B044D3-4E79-412E-A230-ED59D53D0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B00F4-81B5-4A6B-A473-41C2D1D9158B}" type="datetimeFigureOut">
              <a:rPr lang="sl-SI" smtClean="0">
                <a:solidFill>
                  <a:prstClr val="black">
                    <a:tint val="75000"/>
                  </a:prstClr>
                </a:solidFill>
              </a:rPr>
              <a:pPr/>
              <a:t>16.04.2025</a:t>
            </a:fld>
            <a:endParaRPr lang="sl-SI">
              <a:solidFill>
                <a:prstClr val="black">
                  <a:tint val="75000"/>
                </a:prstClr>
              </a:solidFill>
            </a:endParaRPr>
          </a:p>
        </p:txBody>
      </p:sp>
      <p:sp>
        <p:nvSpPr>
          <p:cNvPr id="5" name="Footer Placeholder 4">
            <a:extLst>
              <a:ext uri="{FF2B5EF4-FFF2-40B4-BE49-F238E27FC236}">
                <a16:creationId xmlns:a16="http://schemas.microsoft.com/office/drawing/2014/main" id="{1C6489E3-69D5-47B8-8EF6-81E8F791E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Slide Number Placeholder 5">
            <a:extLst>
              <a:ext uri="{FF2B5EF4-FFF2-40B4-BE49-F238E27FC236}">
                <a16:creationId xmlns:a16="http://schemas.microsoft.com/office/drawing/2014/main" id="{4D9042A8-264F-43B9-AA24-C01947AA7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B82F4-1284-4076-A3D0-5BA8AB340DB2}"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42855969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98EF-0E82-4EE5-81FF-66546F5CFDCD}"/>
              </a:ext>
            </a:extLst>
          </p:cNvPr>
          <p:cNvSpPr>
            <a:spLocks noGrp="1"/>
          </p:cNvSpPr>
          <p:nvPr>
            <p:ph type="title"/>
          </p:nvPr>
        </p:nvSpPr>
        <p:spPr/>
        <p:txBody>
          <a:bodyPr>
            <a:normAutofit/>
          </a:bodyPr>
          <a:lstStyle/>
          <a:p>
            <a:pPr algn="ctr"/>
            <a:r>
              <a:rPr lang="en-US" b="1" dirty="0" err="1"/>
              <a:t>Tehnologija</a:t>
            </a:r>
            <a:r>
              <a:rPr lang="en-US" b="1" dirty="0"/>
              <a:t> </a:t>
            </a:r>
            <a:r>
              <a:rPr lang="en-US" b="1" dirty="0" err="1"/>
              <a:t>montaže</a:t>
            </a:r>
            <a:r>
              <a:rPr lang="en-US" b="1" dirty="0"/>
              <a:t> </a:t>
            </a:r>
            <a:br>
              <a:rPr lang="en-US" b="1" dirty="0"/>
            </a:br>
            <a:r>
              <a:rPr lang="en-US" b="1" dirty="0" err="1"/>
              <a:t>Vaja</a:t>
            </a:r>
            <a:r>
              <a:rPr lang="en-US" b="1" dirty="0"/>
              <a:t> - 9 in 10</a:t>
            </a:r>
            <a:endParaRPr lang="sl-SI" b="1" dirty="0"/>
          </a:p>
        </p:txBody>
      </p:sp>
      <p:sp>
        <p:nvSpPr>
          <p:cNvPr id="4" name="Content Placeholder 2">
            <a:extLst>
              <a:ext uri="{FF2B5EF4-FFF2-40B4-BE49-F238E27FC236}">
                <a16:creationId xmlns:a16="http://schemas.microsoft.com/office/drawing/2014/main" id="{06BE4A04-2BD9-49B1-BB45-E6DCB3496901}"/>
              </a:ext>
            </a:extLst>
          </p:cNvPr>
          <p:cNvSpPr txBox="1">
            <a:spLocks/>
          </p:cNvSpPr>
          <p:nvPr/>
        </p:nvSpPr>
        <p:spPr>
          <a:xfrm>
            <a:off x="990600" y="3429000"/>
            <a:ext cx="10515600" cy="2160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Predstavitev</a:t>
            </a:r>
            <a:r>
              <a:rPr lang="en-US" dirty="0"/>
              <a:t> </a:t>
            </a:r>
            <a:r>
              <a:rPr lang="en-US" dirty="0" err="1"/>
              <a:t>programskega</a:t>
            </a:r>
            <a:r>
              <a:rPr lang="en-US" dirty="0"/>
              <a:t> </a:t>
            </a:r>
            <a:r>
              <a:rPr lang="en-US" dirty="0" err="1"/>
              <a:t>orodja</a:t>
            </a:r>
            <a:r>
              <a:rPr lang="en-US" dirty="0"/>
              <a:t> Visual Components</a:t>
            </a:r>
            <a:endParaRPr lang="sl-SI" dirty="0"/>
          </a:p>
          <a:p>
            <a:r>
              <a:rPr lang="en-US" dirty="0" err="1"/>
              <a:t>Praktičen</a:t>
            </a:r>
            <a:r>
              <a:rPr lang="en-US" dirty="0"/>
              <a:t> primer </a:t>
            </a:r>
            <a:r>
              <a:rPr lang="en-US" dirty="0" err="1"/>
              <a:t>simulacija</a:t>
            </a:r>
            <a:r>
              <a:rPr lang="en-US" dirty="0"/>
              <a:t> </a:t>
            </a:r>
            <a:r>
              <a:rPr lang="en-US" dirty="0" err="1"/>
              <a:t>montažnega</a:t>
            </a:r>
            <a:r>
              <a:rPr lang="en-US" dirty="0"/>
              <a:t> </a:t>
            </a:r>
            <a:r>
              <a:rPr lang="en-US" dirty="0" err="1"/>
              <a:t>procesa</a:t>
            </a:r>
            <a:r>
              <a:rPr lang="sl-SI" dirty="0"/>
              <a:t>.</a:t>
            </a:r>
            <a:endParaRPr lang="en-US" dirty="0"/>
          </a:p>
          <a:p>
            <a:r>
              <a:rPr lang="en-US" dirty="0" err="1"/>
              <a:t>Praktični</a:t>
            </a:r>
            <a:r>
              <a:rPr lang="en-US" dirty="0"/>
              <a:t> primer </a:t>
            </a:r>
            <a:r>
              <a:rPr lang="en-US" dirty="0" err="1"/>
              <a:t>simulacije</a:t>
            </a:r>
            <a:r>
              <a:rPr lang="en-US" dirty="0"/>
              <a:t> </a:t>
            </a:r>
            <a:r>
              <a:rPr lang="en-US" dirty="0" err="1"/>
              <a:t>fleksibilnega</a:t>
            </a:r>
            <a:r>
              <a:rPr lang="en-US" dirty="0"/>
              <a:t> </a:t>
            </a:r>
            <a:r>
              <a:rPr lang="en-US" dirty="0" err="1"/>
              <a:t>montažnega</a:t>
            </a:r>
            <a:r>
              <a:rPr lang="en-US" dirty="0"/>
              <a:t> </a:t>
            </a:r>
            <a:r>
              <a:rPr lang="en-US" dirty="0" err="1"/>
              <a:t>procesa</a:t>
            </a:r>
            <a:r>
              <a:rPr lang="en-US" dirty="0"/>
              <a:t> z </a:t>
            </a:r>
            <a:r>
              <a:rPr lang="en-US" dirty="0" err="1"/>
              <a:t>statističnim</a:t>
            </a:r>
            <a:r>
              <a:rPr lang="en-US" dirty="0"/>
              <a:t> </a:t>
            </a:r>
            <a:r>
              <a:rPr lang="en-US" dirty="0" err="1"/>
              <a:t>prikazom</a:t>
            </a:r>
            <a:r>
              <a:rPr lang="en-US" dirty="0"/>
              <a:t> </a:t>
            </a:r>
            <a:r>
              <a:rPr lang="en-US" dirty="0" err="1"/>
              <a:t>realizirane</a:t>
            </a:r>
            <a:r>
              <a:rPr lang="en-US" dirty="0"/>
              <a:t> </a:t>
            </a:r>
            <a:r>
              <a:rPr lang="en-US" dirty="0" err="1"/>
              <a:t>montaže</a:t>
            </a:r>
            <a:endParaRPr lang="sl-SI" dirty="0"/>
          </a:p>
        </p:txBody>
      </p:sp>
      <p:sp>
        <p:nvSpPr>
          <p:cNvPr id="5" name="Title 1">
            <a:extLst>
              <a:ext uri="{FF2B5EF4-FFF2-40B4-BE49-F238E27FC236}">
                <a16:creationId xmlns:a16="http://schemas.microsoft.com/office/drawing/2014/main" id="{AA37BAE7-3639-4F08-9E01-755FA684E4AC}"/>
              </a:ext>
            </a:extLst>
          </p:cNvPr>
          <p:cNvSpPr txBox="1">
            <a:spLocks/>
          </p:cNvSpPr>
          <p:nvPr/>
        </p:nvSpPr>
        <p:spPr>
          <a:xfrm>
            <a:off x="990600" y="1673455"/>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dirty="0"/>
              <a:t>Simulacija montažnega </a:t>
            </a:r>
            <a:r>
              <a:rPr lang="en-US" dirty="0"/>
              <a:t>in </a:t>
            </a:r>
            <a:r>
              <a:rPr lang="en-US" dirty="0" err="1"/>
              <a:t>fleksibilnega</a:t>
            </a:r>
            <a:r>
              <a:rPr lang="en-US" dirty="0"/>
              <a:t> </a:t>
            </a:r>
            <a:r>
              <a:rPr lang="en-US" dirty="0" err="1"/>
              <a:t>montažnega</a:t>
            </a:r>
            <a:r>
              <a:rPr lang="en-US" dirty="0"/>
              <a:t> </a:t>
            </a:r>
            <a:r>
              <a:rPr lang="sl-SI" dirty="0"/>
              <a:t>procesa v orodju Visual Components</a:t>
            </a:r>
          </a:p>
        </p:txBody>
      </p:sp>
    </p:spTree>
    <p:extLst>
      <p:ext uri="{BB962C8B-B14F-4D97-AF65-F5344CB8AC3E}">
        <p14:creationId xmlns:p14="http://schemas.microsoft.com/office/powerpoint/2010/main" val="365274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Visual Components</a:t>
            </a:r>
          </a:p>
        </p:txBody>
      </p:sp>
      <p:sp>
        <p:nvSpPr>
          <p:cNvPr id="3" name="Content Placeholder 2"/>
          <p:cNvSpPr>
            <a:spLocks noGrp="1"/>
          </p:cNvSpPr>
          <p:nvPr>
            <p:ph idx="1"/>
          </p:nvPr>
        </p:nvSpPr>
        <p:spPr>
          <a:xfrm>
            <a:off x="838200" y="1368424"/>
            <a:ext cx="10515600" cy="5255896"/>
          </a:xfrm>
        </p:spPr>
        <p:txBody>
          <a:bodyPr>
            <a:normAutofit fontScale="25000" lnSpcReduction="20000"/>
          </a:bodyPr>
          <a:lstStyle/>
          <a:p>
            <a:pPr>
              <a:lnSpc>
                <a:spcPct val="120000"/>
              </a:lnSpc>
              <a:spcBef>
                <a:spcPts val="0"/>
              </a:spcBef>
            </a:pPr>
            <a:r>
              <a:rPr lang="sl-SI" sz="7200" dirty="0"/>
              <a:t>Programska opremo za simulacijo 3D proizvodnje, inženirjema v proizvodnji omogoči obvladovanje nepredvidljivih dogodkov v načrtovanju proizvodnje.</a:t>
            </a:r>
            <a:endParaRPr lang="en-US" sz="7200" dirty="0"/>
          </a:p>
          <a:p>
            <a:pPr marL="0" indent="0">
              <a:lnSpc>
                <a:spcPct val="120000"/>
              </a:lnSpc>
              <a:spcBef>
                <a:spcPts val="0"/>
              </a:spcBef>
              <a:buNone/>
            </a:pPr>
            <a:endParaRPr lang="sl-SI" sz="6400" dirty="0"/>
          </a:p>
          <a:p>
            <a:pPr>
              <a:lnSpc>
                <a:spcPct val="120000"/>
              </a:lnSpc>
              <a:spcBef>
                <a:spcPts val="0"/>
              </a:spcBef>
            </a:pPr>
            <a:r>
              <a:rPr lang="sl-SI" sz="7200" dirty="0"/>
              <a:t>Obstaja 7 načinov, kako programska oprema za simulacijo 3D proizvodnje pomaga pri načrtovanju proizvodnje:</a:t>
            </a:r>
          </a:p>
          <a:p>
            <a:pPr marL="0" indent="0">
              <a:lnSpc>
                <a:spcPct val="120000"/>
              </a:lnSpc>
              <a:spcBef>
                <a:spcPts val="0"/>
              </a:spcBef>
              <a:buNone/>
            </a:pPr>
            <a:r>
              <a:rPr lang="sl-SI" sz="7200" dirty="0"/>
              <a:t> </a:t>
            </a:r>
          </a:p>
          <a:p>
            <a:pPr>
              <a:lnSpc>
                <a:spcPct val="120000"/>
              </a:lnSpc>
              <a:spcBef>
                <a:spcPts val="0"/>
              </a:spcBef>
            </a:pPr>
            <a:r>
              <a:rPr lang="sl-SI" sz="7200" dirty="0"/>
              <a:t>Preizkus spremembe na proizvodni liniji v virtualnem svetu. Preizkušanje in simulacija delovanja linije v virtualnem svetu brez stresa nam lahko pomaga odkriti težave in izboljšave, preden jih uveljavimo v resničnem svetu.</a:t>
            </a:r>
          </a:p>
          <a:p>
            <a:pPr marL="0" indent="0">
              <a:lnSpc>
                <a:spcPct val="120000"/>
              </a:lnSpc>
              <a:spcBef>
                <a:spcPts val="0"/>
              </a:spcBef>
              <a:buNone/>
            </a:pPr>
            <a:r>
              <a:rPr lang="sl-SI" sz="7200" dirty="0"/>
              <a:t> </a:t>
            </a:r>
          </a:p>
          <a:p>
            <a:pPr>
              <a:lnSpc>
                <a:spcPct val="120000"/>
              </a:lnSpc>
              <a:spcBef>
                <a:spcPts val="0"/>
              </a:spcBef>
            </a:pPr>
            <a:r>
              <a:rPr lang="sl-SI" sz="7200" dirty="0"/>
              <a:t>Odpravimo težave zgodaj v procesu. Pojavo ozkega grla v proizvodnji. Simulacija</a:t>
            </a:r>
            <a:r>
              <a:rPr lang="en-US" sz="7200" dirty="0"/>
              <a:t> </a:t>
            </a:r>
            <a:r>
              <a:rPr lang="sl-SI" sz="7200" dirty="0"/>
              <a:t>lahko pomaga prepoznati in vizualizirati težave, ki preprečujejo delovanje naše linije.</a:t>
            </a:r>
          </a:p>
          <a:p>
            <a:pPr marL="0" indent="0">
              <a:lnSpc>
                <a:spcPct val="120000"/>
              </a:lnSpc>
              <a:spcBef>
                <a:spcPts val="0"/>
              </a:spcBef>
              <a:buNone/>
            </a:pPr>
            <a:r>
              <a:rPr lang="sl-SI" sz="7200" dirty="0"/>
              <a:t> </a:t>
            </a:r>
          </a:p>
          <a:p>
            <a:pPr>
              <a:lnSpc>
                <a:spcPct val="120000"/>
              </a:lnSpc>
              <a:spcBef>
                <a:spcPts val="0"/>
              </a:spcBef>
            </a:pPr>
            <a:r>
              <a:rPr lang="sl-SI" sz="7200" dirty="0"/>
              <a:t>Simulacija proizvodnje naše obstoječe linije in jo optimiziramo. Prepoznavanje majhni spremembe, ki bi lahko privedle do velikih izboljšav učinkovitosti s testiranjem in simulacijo sprememb procesa.</a:t>
            </a:r>
            <a:endParaRPr lang="en-US" sz="7200" dirty="0"/>
          </a:p>
          <a:p>
            <a:pPr>
              <a:lnSpc>
                <a:spcPct val="120000"/>
              </a:lnSpc>
              <a:spcBef>
                <a:spcPts val="0"/>
              </a:spcBef>
            </a:pPr>
            <a:endParaRPr lang="en-US" sz="7200" dirty="0"/>
          </a:p>
          <a:p>
            <a:pPr>
              <a:lnSpc>
                <a:spcPct val="120000"/>
              </a:lnSpc>
              <a:spcBef>
                <a:spcPts val="0"/>
              </a:spcBef>
            </a:pPr>
            <a:r>
              <a:rPr lang="sl-SI" sz="7200" dirty="0"/>
              <a:t>Preizkus različnih scenarijev. Če je kdo od linijskih delavcev bolan. Ali pa je stroj podvržen podaljšanemu vzdrževanju. Kako vsak od teh scenarijev vpliva na proizvodnjo. Simulacija vam omogoča boljši vpogled v produkcijo in vas lahko vodi, kako se odzvati na različne scenarije.</a:t>
            </a:r>
          </a:p>
          <a:p>
            <a:pPr marL="0" indent="0">
              <a:lnSpc>
                <a:spcPct val="120000"/>
              </a:lnSpc>
              <a:spcBef>
                <a:spcPts val="0"/>
              </a:spcBef>
              <a:buNone/>
            </a:pPr>
            <a:endParaRPr lang="sl-SI" sz="7200" dirty="0"/>
          </a:p>
        </p:txBody>
      </p:sp>
    </p:spTree>
    <p:extLst>
      <p:ext uri="{BB962C8B-B14F-4D97-AF65-F5344CB8AC3E}">
        <p14:creationId xmlns:p14="http://schemas.microsoft.com/office/powerpoint/2010/main" val="785228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a:t>
            </a:r>
            <a:r>
              <a:rPr lang="sl-SI" dirty="0" err="1"/>
              <a:t>Visual</a:t>
            </a:r>
            <a:r>
              <a:rPr lang="sl-SI" dirty="0"/>
              <a:t> </a:t>
            </a:r>
            <a:r>
              <a:rPr lang="sl-SI" dirty="0" err="1"/>
              <a:t>Components</a:t>
            </a:r>
            <a:endParaRPr lang="sl-SI" dirty="0"/>
          </a:p>
        </p:txBody>
      </p:sp>
      <p:sp>
        <p:nvSpPr>
          <p:cNvPr id="3" name="Content Placeholder 2"/>
          <p:cNvSpPr>
            <a:spLocks noGrp="1"/>
          </p:cNvSpPr>
          <p:nvPr>
            <p:ph idx="1"/>
          </p:nvPr>
        </p:nvSpPr>
        <p:spPr>
          <a:xfrm>
            <a:off x="838200" y="1825624"/>
            <a:ext cx="10515600" cy="4591651"/>
          </a:xfrm>
        </p:spPr>
        <p:txBody>
          <a:bodyPr>
            <a:normAutofit fontScale="25000" lnSpcReduction="20000"/>
          </a:bodyPr>
          <a:lstStyle/>
          <a:p>
            <a:pPr marL="0" indent="0">
              <a:lnSpc>
                <a:spcPct val="120000"/>
              </a:lnSpc>
              <a:spcBef>
                <a:spcPts val="0"/>
              </a:spcBef>
              <a:buNone/>
            </a:pPr>
            <a:endParaRPr lang="en-US" sz="7200" dirty="0"/>
          </a:p>
          <a:p>
            <a:pPr>
              <a:lnSpc>
                <a:spcPct val="120000"/>
              </a:lnSpc>
              <a:spcBef>
                <a:spcPts val="0"/>
              </a:spcBef>
            </a:pPr>
            <a:r>
              <a:rPr lang="sl-SI" sz="7200" dirty="0"/>
              <a:t>Preizkus različice mešanih izdelkov. Ko se odločate, ali želimo spremeniti mešanico izdelkov, ki se proizvaja v naši liniji, in želimo oceniti učinke, ki jih bo ta sprememba imela na celotno proizvodnjo, nam lahko pomaga simulacija. </a:t>
            </a:r>
          </a:p>
          <a:p>
            <a:pPr marL="0" indent="0">
              <a:lnSpc>
                <a:spcPct val="120000"/>
              </a:lnSpc>
              <a:spcBef>
                <a:spcPts val="0"/>
              </a:spcBef>
              <a:buNone/>
            </a:pPr>
            <a:r>
              <a:rPr lang="sl-SI" sz="7200" dirty="0"/>
              <a:t> </a:t>
            </a:r>
          </a:p>
          <a:p>
            <a:pPr>
              <a:lnSpc>
                <a:spcPct val="120000"/>
              </a:lnSpc>
              <a:spcBef>
                <a:spcPts val="0"/>
              </a:spcBef>
            </a:pPr>
            <a:r>
              <a:rPr lang="sl-SI" sz="7200" dirty="0"/>
              <a:t>Boljša predvidljivost. Ključna točka za proizvajalce je pravočasna dostava svojih izdelkov. Programska oprema za simulacijo 3D proizvodnje nam lahko zagotovi večjo predvidljivost naših linijskih operacij in nam pomaga načrtovati bolj realistične razporede dostave.</a:t>
            </a:r>
          </a:p>
          <a:p>
            <a:pPr marL="0" indent="0">
              <a:lnSpc>
                <a:spcPct val="120000"/>
              </a:lnSpc>
              <a:spcBef>
                <a:spcPts val="0"/>
              </a:spcBef>
              <a:buNone/>
            </a:pPr>
            <a:r>
              <a:rPr lang="sl-SI" sz="7200" dirty="0"/>
              <a:t> </a:t>
            </a:r>
          </a:p>
          <a:p>
            <a:pPr>
              <a:lnSpc>
                <a:spcPct val="120000"/>
              </a:lnSpc>
              <a:spcBef>
                <a:spcPts val="0"/>
              </a:spcBef>
            </a:pPr>
            <a:r>
              <a:rPr lang="sl-SI" sz="7200" dirty="0"/>
              <a:t>Svoja priporočila sporočimo vodstvu. Če nam je težko sporočiti, kaj se dogaja v proizvodnji, ali utemeljiti kakršne koli spremembe v vodstvu, lahko uporabite simulacijo, da podprete svoje argumente in jim pomagate bolje razumeti donosnost naložbe in prednosti vsake odločitve.</a:t>
            </a:r>
          </a:p>
          <a:p>
            <a:pPr marL="0" indent="0">
              <a:lnSpc>
                <a:spcPct val="120000"/>
              </a:lnSpc>
              <a:spcBef>
                <a:spcPts val="0"/>
              </a:spcBef>
              <a:buNone/>
            </a:pPr>
            <a:r>
              <a:rPr lang="sl-SI" sz="7200" dirty="0"/>
              <a:t> </a:t>
            </a:r>
          </a:p>
          <a:p>
            <a:pPr>
              <a:lnSpc>
                <a:spcPct val="120000"/>
              </a:lnSpc>
              <a:spcBef>
                <a:spcPts val="0"/>
              </a:spcBef>
            </a:pPr>
            <a:r>
              <a:rPr lang="sl-SI" sz="7200" dirty="0"/>
              <a:t>Čeprav programska oprema za simulacijo 3D proizvodnje ne more rešiti vseh vaših težav, vam lahko pomaga nekoliko olajšati delo.  </a:t>
            </a:r>
          </a:p>
          <a:p>
            <a:pPr marL="0" indent="0">
              <a:buNone/>
            </a:pPr>
            <a:endParaRPr lang="sl-SI" dirty="0"/>
          </a:p>
        </p:txBody>
      </p:sp>
    </p:spTree>
    <p:extLst>
      <p:ext uri="{BB962C8B-B14F-4D97-AF65-F5344CB8AC3E}">
        <p14:creationId xmlns:p14="http://schemas.microsoft.com/office/powerpoint/2010/main" val="2068736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3C547-A1F6-4C06-A6E4-2A2CB0ADBFF2}"/>
              </a:ext>
            </a:extLst>
          </p:cNvPr>
          <p:cNvSpPr>
            <a:spLocks noGrp="1"/>
          </p:cNvSpPr>
          <p:nvPr>
            <p:ph type="title"/>
          </p:nvPr>
        </p:nvSpPr>
        <p:spPr/>
        <p:txBody>
          <a:bodyPr/>
          <a:lstStyle/>
          <a:p>
            <a:endParaRPr lang="sl-SI" dirty="0"/>
          </a:p>
        </p:txBody>
      </p:sp>
      <p:sp>
        <p:nvSpPr>
          <p:cNvPr id="3" name="Content Placeholder 2">
            <a:extLst>
              <a:ext uri="{FF2B5EF4-FFF2-40B4-BE49-F238E27FC236}">
                <a16:creationId xmlns:a16="http://schemas.microsoft.com/office/drawing/2014/main" id="{49ACABC0-160C-4786-8F47-811F5DF3CFCA}"/>
              </a:ext>
            </a:extLst>
          </p:cNvPr>
          <p:cNvSpPr>
            <a:spLocks noGrp="1"/>
          </p:cNvSpPr>
          <p:nvPr>
            <p:ph idx="1"/>
          </p:nvPr>
        </p:nvSpPr>
        <p:spPr/>
        <p:txBody>
          <a:bodyPr/>
          <a:lstStyle/>
          <a:p>
            <a:endParaRPr lang="sl-SI" dirty="0"/>
          </a:p>
        </p:txBody>
      </p:sp>
      <p:pic>
        <p:nvPicPr>
          <p:cNvPr id="4" name="Picture 3">
            <a:extLst>
              <a:ext uri="{FF2B5EF4-FFF2-40B4-BE49-F238E27FC236}">
                <a16:creationId xmlns:a16="http://schemas.microsoft.com/office/drawing/2014/main" id="{2A38F695-E86E-4B9E-980C-3E51A896A52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730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7289-47D3-4082-99CF-15E9ABFFD8BA}"/>
              </a:ext>
            </a:extLst>
          </p:cNvPr>
          <p:cNvSpPr>
            <a:spLocks noGrp="1"/>
          </p:cNvSpPr>
          <p:nvPr>
            <p:ph type="title"/>
          </p:nvPr>
        </p:nvSpPr>
        <p:spPr/>
        <p:txBody>
          <a:bodyPr/>
          <a:lstStyle/>
          <a:p>
            <a:endParaRPr lang="sl-SI" dirty="0"/>
          </a:p>
        </p:txBody>
      </p:sp>
      <p:sp>
        <p:nvSpPr>
          <p:cNvPr id="3" name="Content Placeholder 2">
            <a:extLst>
              <a:ext uri="{FF2B5EF4-FFF2-40B4-BE49-F238E27FC236}">
                <a16:creationId xmlns:a16="http://schemas.microsoft.com/office/drawing/2014/main" id="{A1B48D24-DD4C-4B79-856C-E83481144D8A}"/>
              </a:ext>
            </a:extLst>
          </p:cNvPr>
          <p:cNvSpPr>
            <a:spLocks noGrp="1"/>
          </p:cNvSpPr>
          <p:nvPr>
            <p:ph idx="1"/>
          </p:nvPr>
        </p:nvSpPr>
        <p:spPr/>
        <p:txBody>
          <a:bodyPr/>
          <a:lstStyle/>
          <a:p>
            <a:endParaRPr lang="sl-SI" dirty="0"/>
          </a:p>
        </p:txBody>
      </p:sp>
      <p:pic>
        <p:nvPicPr>
          <p:cNvPr id="4" name="Picture 3">
            <a:extLst>
              <a:ext uri="{FF2B5EF4-FFF2-40B4-BE49-F238E27FC236}">
                <a16:creationId xmlns:a16="http://schemas.microsoft.com/office/drawing/2014/main" id="{D7D3C95C-479F-4536-A895-1B192BC468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680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AF5E-6C0C-4345-A90D-AFEF3AB26C00}"/>
              </a:ext>
            </a:extLst>
          </p:cNvPr>
          <p:cNvSpPr>
            <a:spLocks noGrp="1"/>
          </p:cNvSpPr>
          <p:nvPr>
            <p:ph type="title"/>
          </p:nvPr>
        </p:nvSpPr>
        <p:spPr/>
        <p:txBody>
          <a:bodyPr/>
          <a:lstStyle/>
          <a:p>
            <a:endParaRPr lang="sl-SI" dirty="0"/>
          </a:p>
        </p:txBody>
      </p:sp>
      <p:sp>
        <p:nvSpPr>
          <p:cNvPr id="3" name="Content Placeholder 2">
            <a:extLst>
              <a:ext uri="{FF2B5EF4-FFF2-40B4-BE49-F238E27FC236}">
                <a16:creationId xmlns:a16="http://schemas.microsoft.com/office/drawing/2014/main" id="{C5348199-9859-4010-9AAB-3E22D7C72846}"/>
              </a:ext>
            </a:extLst>
          </p:cNvPr>
          <p:cNvSpPr>
            <a:spLocks noGrp="1"/>
          </p:cNvSpPr>
          <p:nvPr>
            <p:ph idx="1"/>
          </p:nvPr>
        </p:nvSpPr>
        <p:spPr/>
        <p:txBody>
          <a:bodyPr/>
          <a:lstStyle/>
          <a:p>
            <a:endParaRPr lang="sl-SI" dirty="0"/>
          </a:p>
        </p:txBody>
      </p:sp>
      <p:pic>
        <p:nvPicPr>
          <p:cNvPr id="4" name="Picture 3">
            <a:extLst>
              <a:ext uri="{FF2B5EF4-FFF2-40B4-BE49-F238E27FC236}">
                <a16:creationId xmlns:a16="http://schemas.microsoft.com/office/drawing/2014/main" id="{68B9E3E8-5818-4FCC-96E9-F8F293A769E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0020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FD85-838F-47E1-B5CC-780243C3CAAF}"/>
              </a:ext>
            </a:extLst>
          </p:cNvPr>
          <p:cNvSpPr>
            <a:spLocks noGrp="1"/>
          </p:cNvSpPr>
          <p:nvPr>
            <p:ph type="title"/>
          </p:nvPr>
        </p:nvSpPr>
        <p:spPr/>
        <p:txBody>
          <a:bodyPr/>
          <a:lstStyle/>
          <a:p>
            <a:endParaRPr lang="sl-SI" dirty="0"/>
          </a:p>
        </p:txBody>
      </p:sp>
      <p:sp>
        <p:nvSpPr>
          <p:cNvPr id="3" name="Content Placeholder 2">
            <a:extLst>
              <a:ext uri="{FF2B5EF4-FFF2-40B4-BE49-F238E27FC236}">
                <a16:creationId xmlns:a16="http://schemas.microsoft.com/office/drawing/2014/main" id="{7C673061-F263-46B0-9113-39096E495C9D}"/>
              </a:ext>
            </a:extLst>
          </p:cNvPr>
          <p:cNvSpPr>
            <a:spLocks noGrp="1"/>
          </p:cNvSpPr>
          <p:nvPr>
            <p:ph idx="1"/>
          </p:nvPr>
        </p:nvSpPr>
        <p:spPr/>
        <p:txBody>
          <a:bodyPr/>
          <a:lstStyle/>
          <a:p>
            <a:endParaRPr lang="sl-SI" dirty="0"/>
          </a:p>
        </p:txBody>
      </p:sp>
      <p:pic>
        <p:nvPicPr>
          <p:cNvPr id="4" name="Picture 3">
            <a:extLst>
              <a:ext uri="{FF2B5EF4-FFF2-40B4-BE49-F238E27FC236}">
                <a16:creationId xmlns:a16="http://schemas.microsoft.com/office/drawing/2014/main" id="{174832F7-33E4-458D-BD57-5C1920FA7F4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428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79A5-3D3F-4BFB-B288-E28904F4C7FB}"/>
              </a:ext>
            </a:extLst>
          </p:cNvPr>
          <p:cNvSpPr>
            <a:spLocks noGrp="1"/>
          </p:cNvSpPr>
          <p:nvPr>
            <p:ph type="title"/>
          </p:nvPr>
        </p:nvSpPr>
        <p:spPr/>
        <p:txBody>
          <a:bodyPr/>
          <a:lstStyle/>
          <a:p>
            <a:endParaRPr lang="sl-SI" dirty="0"/>
          </a:p>
        </p:txBody>
      </p:sp>
      <p:sp>
        <p:nvSpPr>
          <p:cNvPr id="3" name="Content Placeholder 2">
            <a:extLst>
              <a:ext uri="{FF2B5EF4-FFF2-40B4-BE49-F238E27FC236}">
                <a16:creationId xmlns:a16="http://schemas.microsoft.com/office/drawing/2014/main" id="{0ACEDF15-0315-422B-A702-B6113AFCA595}"/>
              </a:ext>
            </a:extLst>
          </p:cNvPr>
          <p:cNvSpPr>
            <a:spLocks noGrp="1"/>
          </p:cNvSpPr>
          <p:nvPr>
            <p:ph idx="1"/>
          </p:nvPr>
        </p:nvSpPr>
        <p:spPr/>
        <p:txBody>
          <a:bodyPr/>
          <a:lstStyle/>
          <a:p>
            <a:endParaRPr lang="sl-SI" dirty="0"/>
          </a:p>
        </p:txBody>
      </p:sp>
      <p:pic>
        <p:nvPicPr>
          <p:cNvPr id="4" name="Picture 3">
            <a:extLst>
              <a:ext uri="{FF2B5EF4-FFF2-40B4-BE49-F238E27FC236}">
                <a16:creationId xmlns:a16="http://schemas.microsoft.com/office/drawing/2014/main" id="{6E598E08-8523-480D-88C1-F8F1B586DD9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3243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a:t>
            </a:r>
            <a:r>
              <a:rPr lang="sl-SI" dirty="0" err="1"/>
              <a:t>Visual</a:t>
            </a:r>
            <a:r>
              <a:rPr lang="sl-SI" dirty="0"/>
              <a:t> </a:t>
            </a:r>
            <a:r>
              <a:rPr lang="sl-SI" dirty="0" err="1"/>
              <a:t>Components</a:t>
            </a:r>
            <a:endParaRPr lang="sl-SI" dirty="0"/>
          </a:p>
        </p:txBody>
      </p:sp>
      <p:sp>
        <p:nvSpPr>
          <p:cNvPr id="3" name="Content Placeholder 2"/>
          <p:cNvSpPr>
            <a:spLocks noGrp="1"/>
          </p:cNvSpPr>
          <p:nvPr>
            <p:ph idx="1"/>
          </p:nvPr>
        </p:nvSpPr>
        <p:spPr/>
        <p:txBody>
          <a:bodyPr/>
          <a:lstStyle/>
          <a:p>
            <a:r>
              <a:rPr lang="sl-SI" dirty="0"/>
              <a:t>Nalaganje komponent</a:t>
            </a:r>
          </a:p>
          <a:p>
            <a:pPr lvl="1"/>
            <a:r>
              <a:rPr lang="sl-SI" dirty="0"/>
              <a:t>Dvoklik na komponento</a:t>
            </a:r>
          </a:p>
          <a:p>
            <a:pPr marL="457200" lvl="1" indent="0">
              <a:buNone/>
            </a:pPr>
            <a:r>
              <a:rPr lang="sl-SI" dirty="0"/>
              <a:t>ali</a:t>
            </a:r>
          </a:p>
          <a:p>
            <a:pPr lvl="1"/>
            <a:r>
              <a:rPr lang="sl-SI" dirty="0"/>
              <a:t>Primi in prenesi</a:t>
            </a:r>
          </a:p>
          <a:p>
            <a:pPr lvl="1"/>
            <a:endParaRPr lang="sl-SI" dirty="0"/>
          </a:p>
        </p:txBody>
      </p:sp>
      <p:pic>
        <p:nvPicPr>
          <p:cNvPr id="4" name="Picture 3"/>
          <p:cNvPicPr>
            <a:picLocks noChangeAspect="1"/>
          </p:cNvPicPr>
          <p:nvPr/>
        </p:nvPicPr>
        <p:blipFill>
          <a:blip r:embed="rId2"/>
          <a:stretch>
            <a:fillRect/>
          </a:stretch>
        </p:blipFill>
        <p:spPr>
          <a:xfrm>
            <a:off x="4801943" y="2038525"/>
            <a:ext cx="1751331" cy="3431850"/>
          </a:xfrm>
          <a:prstGeom prst="rect">
            <a:avLst/>
          </a:prstGeom>
        </p:spPr>
      </p:pic>
      <p:pic>
        <p:nvPicPr>
          <p:cNvPr id="5" name="Picture 4"/>
          <p:cNvPicPr>
            <a:picLocks noChangeAspect="1"/>
          </p:cNvPicPr>
          <p:nvPr/>
        </p:nvPicPr>
        <p:blipFill>
          <a:blip r:embed="rId3"/>
          <a:stretch>
            <a:fillRect/>
          </a:stretch>
        </p:blipFill>
        <p:spPr>
          <a:xfrm>
            <a:off x="10337342" y="1600858"/>
            <a:ext cx="1202531" cy="1192481"/>
          </a:xfrm>
          <a:prstGeom prst="rect">
            <a:avLst/>
          </a:prstGeom>
        </p:spPr>
      </p:pic>
      <p:pic>
        <p:nvPicPr>
          <p:cNvPr id="6" name="Picture 5"/>
          <p:cNvPicPr>
            <a:picLocks noChangeAspect="1"/>
          </p:cNvPicPr>
          <p:nvPr/>
        </p:nvPicPr>
        <p:blipFill>
          <a:blip r:embed="rId4"/>
          <a:stretch>
            <a:fillRect/>
          </a:stretch>
        </p:blipFill>
        <p:spPr>
          <a:xfrm>
            <a:off x="10727169" y="3799850"/>
            <a:ext cx="1086158" cy="1173091"/>
          </a:xfrm>
          <a:prstGeom prst="rect">
            <a:avLst/>
          </a:prstGeom>
        </p:spPr>
      </p:pic>
      <p:sp>
        <p:nvSpPr>
          <p:cNvPr id="8" name="Rectangle 7"/>
          <p:cNvSpPr/>
          <p:nvPr/>
        </p:nvSpPr>
        <p:spPr>
          <a:xfrm>
            <a:off x="5360046" y="3247929"/>
            <a:ext cx="497304" cy="134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Rectangle 8"/>
          <p:cNvSpPr/>
          <p:nvPr/>
        </p:nvSpPr>
        <p:spPr>
          <a:xfrm>
            <a:off x="5360046" y="3876067"/>
            <a:ext cx="580246" cy="113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1" name="Straight Connector 10"/>
          <p:cNvCxnSpPr>
            <a:stCxn id="8" idx="3"/>
          </p:cNvCxnSpPr>
          <p:nvPr/>
        </p:nvCxnSpPr>
        <p:spPr>
          <a:xfrm flipV="1">
            <a:off x="5857350" y="2395254"/>
            <a:ext cx="4479992" cy="919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0292" y="3922375"/>
            <a:ext cx="4763226" cy="91253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Content Placeholder 5"/>
          <p:cNvPicPr>
            <a:picLocks noChangeAspect="1"/>
          </p:cNvPicPr>
          <p:nvPr/>
        </p:nvPicPr>
        <p:blipFill>
          <a:blip r:embed="rId5"/>
          <a:stretch>
            <a:fillRect/>
          </a:stretch>
        </p:blipFill>
        <p:spPr>
          <a:xfrm>
            <a:off x="6576925" y="4907115"/>
            <a:ext cx="1650830" cy="1197644"/>
          </a:xfrm>
          <a:prstGeom prst="rect">
            <a:avLst/>
          </a:prstGeom>
        </p:spPr>
      </p:pic>
    </p:spTree>
    <p:extLst>
      <p:ext uri="{BB962C8B-B14F-4D97-AF65-F5344CB8AC3E}">
        <p14:creationId xmlns:p14="http://schemas.microsoft.com/office/powerpoint/2010/main" val="3871328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a:t>
            </a:r>
            <a:r>
              <a:rPr lang="sl-SI" dirty="0" err="1"/>
              <a:t>Visual</a:t>
            </a:r>
            <a:r>
              <a:rPr lang="sl-SI" dirty="0"/>
              <a:t> </a:t>
            </a:r>
            <a:r>
              <a:rPr lang="sl-SI" dirty="0" err="1"/>
              <a:t>Components</a:t>
            </a:r>
            <a:endParaRPr lang="sl-SI" dirty="0"/>
          </a:p>
        </p:txBody>
      </p:sp>
      <p:sp>
        <p:nvSpPr>
          <p:cNvPr id="3" name="Content Placeholder 2"/>
          <p:cNvSpPr>
            <a:spLocks noGrp="1"/>
          </p:cNvSpPr>
          <p:nvPr>
            <p:ph idx="1"/>
          </p:nvPr>
        </p:nvSpPr>
        <p:spPr>
          <a:xfrm>
            <a:off x="720754" y="1690688"/>
            <a:ext cx="10515600" cy="4351338"/>
          </a:xfrm>
        </p:spPr>
        <p:txBody>
          <a:bodyPr/>
          <a:lstStyle/>
          <a:p>
            <a:r>
              <a:rPr lang="sl-SI" dirty="0"/>
              <a:t>Povezovanje komponent</a:t>
            </a:r>
          </a:p>
          <a:p>
            <a:pPr lvl="1"/>
            <a:r>
              <a:rPr lang="sl-SI" dirty="0"/>
              <a:t>Pri povezovanju komponent se </a:t>
            </a:r>
            <a:r>
              <a:rPr lang="sl-SI" dirty="0" err="1"/>
              <a:t>avtomastki</a:t>
            </a:r>
            <a:r>
              <a:rPr lang="sl-SI" dirty="0"/>
              <a:t> prikaže zelena puščica možne povezave dveh komponent, ko sta komponenti povezani zelena puščica izgine. </a:t>
            </a:r>
          </a:p>
        </p:txBody>
      </p:sp>
      <p:pic>
        <p:nvPicPr>
          <p:cNvPr id="4" name="Picture 3"/>
          <p:cNvPicPr>
            <a:picLocks noChangeAspect="1"/>
          </p:cNvPicPr>
          <p:nvPr/>
        </p:nvPicPr>
        <p:blipFill>
          <a:blip r:embed="rId2"/>
          <a:stretch>
            <a:fillRect/>
          </a:stretch>
        </p:blipFill>
        <p:spPr>
          <a:xfrm>
            <a:off x="1613045" y="3366122"/>
            <a:ext cx="1806636" cy="1675662"/>
          </a:xfrm>
          <a:prstGeom prst="rect">
            <a:avLst/>
          </a:prstGeom>
        </p:spPr>
      </p:pic>
      <p:pic>
        <p:nvPicPr>
          <p:cNvPr id="5" name="Picture 4"/>
          <p:cNvPicPr>
            <a:picLocks noChangeAspect="1"/>
          </p:cNvPicPr>
          <p:nvPr/>
        </p:nvPicPr>
        <p:blipFill>
          <a:blip r:embed="rId3"/>
          <a:stretch>
            <a:fillRect/>
          </a:stretch>
        </p:blipFill>
        <p:spPr>
          <a:xfrm>
            <a:off x="4899171" y="3366122"/>
            <a:ext cx="1661498" cy="1675662"/>
          </a:xfrm>
          <a:prstGeom prst="rect">
            <a:avLst/>
          </a:prstGeom>
        </p:spPr>
      </p:pic>
    </p:spTree>
    <p:extLst>
      <p:ext uri="{BB962C8B-B14F-4D97-AF65-F5344CB8AC3E}">
        <p14:creationId xmlns:p14="http://schemas.microsoft.com/office/powerpoint/2010/main" val="3853999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720754" y="1690688"/>
            <a:ext cx="194909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a:t>Rotiranje</a:t>
            </a:r>
          </a:p>
        </p:txBody>
      </p:sp>
      <p:sp>
        <p:nvSpPr>
          <p:cNvPr id="2" name="Title 1"/>
          <p:cNvSpPr>
            <a:spLocks noGrp="1"/>
          </p:cNvSpPr>
          <p:nvPr>
            <p:ph type="title"/>
          </p:nvPr>
        </p:nvSpPr>
        <p:spPr/>
        <p:txBody>
          <a:bodyPr/>
          <a:lstStyle/>
          <a:p>
            <a:pPr algn="ctr"/>
            <a:r>
              <a:rPr lang="sl-SI" dirty="0"/>
              <a:t>Program </a:t>
            </a:r>
            <a:r>
              <a:rPr lang="sl-SI" dirty="0" err="1"/>
              <a:t>Visual</a:t>
            </a:r>
            <a:r>
              <a:rPr lang="sl-SI" dirty="0"/>
              <a:t> </a:t>
            </a:r>
            <a:r>
              <a:rPr lang="sl-SI" dirty="0" err="1"/>
              <a:t>Components</a:t>
            </a:r>
            <a:endParaRPr lang="sl-SI" dirty="0"/>
          </a:p>
        </p:txBody>
      </p:sp>
      <p:pic>
        <p:nvPicPr>
          <p:cNvPr id="5" name="Content Placeholder 4"/>
          <p:cNvPicPr>
            <a:picLocks noGrp="1" noChangeAspect="1"/>
          </p:cNvPicPr>
          <p:nvPr>
            <p:ph idx="1"/>
          </p:nvPr>
        </p:nvPicPr>
        <p:blipFill>
          <a:blip r:embed="rId2"/>
          <a:stretch>
            <a:fillRect/>
          </a:stretch>
        </p:blipFill>
        <p:spPr>
          <a:xfrm>
            <a:off x="740977" y="2159632"/>
            <a:ext cx="1753742" cy="1620905"/>
          </a:xfrm>
          <a:prstGeom prst="rect">
            <a:avLst/>
          </a:prstGeom>
        </p:spPr>
      </p:pic>
      <p:pic>
        <p:nvPicPr>
          <p:cNvPr id="6" name="Picture 5"/>
          <p:cNvPicPr>
            <a:picLocks noChangeAspect="1"/>
          </p:cNvPicPr>
          <p:nvPr/>
        </p:nvPicPr>
        <p:blipFill>
          <a:blip r:embed="rId3"/>
          <a:stretch>
            <a:fillRect/>
          </a:stretch>
        </p:blipFill>
        <p:spPr>
          <a:xfrm>
            <a:off x="5052207" y="2184543"/>
            <a:ext cx="1776057" cy="1641530"/>
          </a:xfrm>
          <a:prstGeom prst="rect">
            <a:avLst/>
          </a:prstGeom>
        </p:spPr>
      </p:pic>
      <p:pic>
        <p:nvPicPr>
          <p:cNvPr id="7" name="Picture 6"/>
          <p:cNvPicPr>
            <a:picLocks noChangeAspect="1"/>
          </p:cNvPicPr>
          <p:nvPr/>
        </p:nvPicPr>
        <p:blipFill>
          <a:blip r:embed="rId4"/>
          <a:stretch>
            <a:fillRect/>
          </a:stretch>
        </p:blipFill>
        <p:spPr>
          <a:xfrm>
            <a:off x="8662726" y="2168806"/>
            <a:ext cx="1722846" cy="1592349"/>
          </a:xfrm>
          <a:prstGeom prst="rect">
            <a:avLst/>
          </a:prstGeom>
        </p:spPr>
      </p:pic>
      <p:sp>
        <p:nvSpPr>
          <p:cNvPr id="9" name="Rectangle 8"/>
          <p:cNvSpPr/>
          <p:nvPr/>
        </p:nvSpPr>
        <p:spPr>
          <a:xfrm>
            <a:off x="7644167" y="3566084"/>
            <a:ext cx="3805081" cy="276999"/>
          </a:xfrm>
          <a:prstGeom prst="rect">
            <a:avLst/>
          </a:prstGeom>
        </p:spPr>
        <p:txBody>
          <a:bodyPr wrap="none">
            <a:spAutoFit/>
          </a:bodyPr>
          <a:lstStyle/>
          <a:p>
            <a:r>
              <a:rPr lang="en-US" sz="1200" b="1" dirty="0">
                <a:solidFill>
                  <a:srgbClr val="000000"/>
                </a:solidFill>
                <a:latin typeface="Calibri" panose="020F0502020204030204" pitchFamily="34" charset="0"/>
              </a:rPr>
              <a:t>Mouse Scroll Wheel or </a:t>
            </a:r>
            <a:r>
              <a:rPr lang="en-US" sz="1200" b="1" dirty="0" err="1">
                <a:solidFill>
                  <a:srgbClr val="000000"/>
                </a:solidFill>
                <a:latin typeface="Calibri" panose="020F0502020204030204" pitchFamily="34" charset="0"/>
              </a:rPr>
              <a:t>Shift+RMB+drag</a:t>
            </a:r>
            <a:r>
              <a:rPr lang="en-US" sz="1200" b="1" dirty="0">
                <a:solidFill>
                  <a:srgbClr val="000000"/>
                </a:solidFill>
                <a:latin typeface="Calibri" panose="020F0502020204030204" pitchFamily="34" charset="0"/>
              </a:rPr>
              <a:t> mouse up/down</a:t>
            </a:r>
            <a:endParaRPr lang="sl-SI" sz="1200" dirty="0"/>
          </a:p>
        </p:txBody>
      </p:sp>
      <p:sp>
        <p:nvSpPr>
          <p:cNvPr id="10" name="Rectangle 9"/>
          <p:cNvSpPr/>
          <p:nvPr/>
        </p:nvSpPr>
        <p:spPr>
          <a:xfrm>
            <a:off x="5125910" y="3589357"/>
            <a:ext cx="1772986" cy="276999"/>
          </a:xfrm>
          <a:prstGeom prst="rect">
            <a:avLst/>
          </a:prstGeom>
        </p:spPr>
        <p:txBody>
          <a:bodyPr wrap="none">
            <a:spAutoFit/>
          </a:bodyPr>
          <a:lstStyle/>
          <a:p>
            <a:r>
              <a:rPr lang="sl-SI" sz="1200" b="1" dirty="0" err="1">
                <a:solidFill>
                  <a:srgbClr val="000000"/>
                </a:solidFill>
                <a:latin typeface="Calibri" panose="020F0502020204030204" pitchFamily="34" charset="0"/>
              </a:rPr>
              <a:t>RMB+LMB+Move</a:t>
            </a:r>
            <a:r>
              <a:rPr lang="sl-SI" sz="1200" b="1" dirty="0">
                <a:solidFill>
                  <a:srgbClr val="000000"/>
                </a:solidFill>
                <a:latin typeface="Calibri" panose="020F0502020204030204" pitchFamily="34" charset="0"/>
              </a:rPr>
              <a:t> Mouse</a:t>
            </a:r>
            <a:endParaRPr lang="sl-SI" sz="1200" dirty="0"/>
          </a:p>
        </p:txBody>
      </p:sp>
      <p:sp>
        <p:nvSpPr>
          <p:cNvPr id="11" name="Rectangle 10"/>
          <p:cNvSpPr/>
          <p:nvPr/>
        </p:nvSpPr>
        <p:spPr>
          <a:xfrm>
            <a:off x="932834" y="3541378"/>
            <a:ext cx="1409104" cy="276999"/>
          </a:xfrm>
          <a:prstGeom prst="rect">
            <a:avLst/>
          </a:prstGeom>
        </p:spPr>
        <p:txBody>
          <a:bodyPr wrap="none">
            <a:spAutoFit/>
          </a:bodyPr>
          <a:lstStyle/>
          <a:p>
            <a:r>
              <a:rPr lang="sl-SI" sz="1200" b="1" dirty="0" err="1">
                <a:solidFill>
                  <a:srgbClr val="000000"/>
                </a:solidFill>
                <a:latin typeface="Calibri" panose="020F0502020204030204" pitchFamily="34" charset="0"/>
              </a:rPr>
              <a:t>RMB+Move</a:t>
            </a:r>
            <a:r>
              <a:rPr lang="sl-SI" sz="1200" b="1" dirty="0">
                <a:solidFill>
                  <a:srgbClr val="000000"/>
                </a:solidFill>
                <a:latin typeface="Calibri" panose="020F0502020204030204" pitchFamily="34" charset="0"/>
              </a:rPr>
              <a:t> Mouse</a:t>
            </a:r>
            <a:endParaRPr lang="sl-SI" sz="1200" dirty="0"/>
          </a:p>
        </p:txBody>
      </p:sp>
      <p:sp>
        <p:nvSpPr>
          <p:cNvPr id="12" name="Rectangle 11"/>
          <p:cNvSpPr/>
          <p:nvPr/>
        </p:nvSpPr>
        <p:spPr>
          <a:xfrm>
            <a:off x="2027791" y="2114095"/>
            <a:ext cx="518091" cy="276999"/>
          </a:xfrm>
          <a:prstGeom prst="rect">
            <a:avLst/>
          </a:prstGeom>
        </p:spPr>
        <p:txBody>
          <a:bodyPr wrap="none">
            <a:spAutoFit/>
          </a:bodyPr>
          <a:lstStyle/>
          <a:p>
            <a:r>
              <a:rPr lang="sl-SI" sz="1200" b="1" dirty="0">
                <a:solidFill>
                  <a:srgbClr val="000000"/>
                </a:solidFill>
                <a:latin typeface="Calibri" panose="020F0502020204030204" pitchFamily="34" charset="0"/>
              </a:rPr>
              <a:t>Orbit</a:t>
            </a:r>
            <a:endParaRPr lang="sl-SI" sz="1200" dirty="0"/>
          </a:p>
        </p:txBody>
      </p:sp>
      <p:sp>
        <p:nvSpPr>
          <p:cNvPr id="13" name="Rectangle 12"/>
          <p:cNvSpPr/>
          <p:nvPr/>
        </p:nvSpPr>
        <p:spPr>
          <a:xfrm>
            <a:off x="6422174" y="2150198"/>
            <a:ext cx="422103" cy="276999"/>
          </a:xfrm>
          <a:prstGeom prst="rect">
            <a:avLst/>
          </a:prstGeom>
        </p:spPr>
        <p:txBody>
          <a:bodyPr wrap="none">
            <a:spAutoFit/>
          </a:bodyPr>
          <a:lstStyle/>
          <a:p>
            <a:r>
              <a:rPr lang="sl-SI" sz="1200" b="1" dirty="0">
                <a:solidFill>
                  <a:srgbClr val="000000"/>
                </a:solidFill>
                <a:latin typeface="Calibri" panose="020F0502020204030204" pitchFamily="34" charset="0"/>
              </a:rPr>
              <a:t>Pan</a:t>
            </a:r>
            <a:endParaRPr lang="sl-SI" sz="1200" dirty="0"/>
          </a:p>
        </p:txBody>
      </p:sp>
      <p:sp>
        <p:nvSpPr>
          <p:cNvPr id="14" name="Rectangle 13"/>
          <p:cNvSpPr/>
          <p:nvPr/>
        </p:nvSpPr>
        <p:spPr>
          <a:xfrm>
            <a:off x="9905186" y="2136199"/>
            <a:ext cx="548227" cy="276999"/>
          </a:xfrm>
          <a:prstGeom prst="rect">
            <a:avLst/>
          </a:prstGeom>
        </p:spPr>
        <p:txBody>
          <a:bodyPr wrap="none">
            <a:spAutoFit/>
          </a:bodyPr>
          <a:lstStyle/>
          <a:p>
            <a:r>
              <a:rPr lang="sl-SI" sz="1200" b="1" dirty="0">
                <a:solidFill>
                  <a:srgbClr val="000000"/>
                </a:solidFill>
                <a:latin typeface="Calibri" panose="020F0502020204030204" pitchFamily="34" charset="0"/>
              </a:rPr>
              <a:t>Zoom</a:t>
            </a:r>
            <a:endParaRPr lang="sl-SI" sz="1200" dirty="0"/>
          </a:p>
        </p:txBody>
      </p:sp>
      <p:sp>
        <p:nvSpPr>
          <p:cNvPr id="16" name="Content Placeholder 2"/>
          <p:cNvSpPr txBox="1">
            <a:spLocks/>
          </p:cNvSpPr>
          <p:nvPr/>
        </p:nvSpPr>
        <p:spPr>
          <a:xfrm>
            <a:off x="4897141" y="1690688"/>
            <a:ext cx="21604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a:t>Premikanje</a:t>
            </a:r>
          </a:p>
        </p:txBody>
      </p:sp>
      <p:sp>
        <p:nvSpPr>
          <p:cNvPr id="17" name="Content Placeholder 2"/>
          <p:cNvSpPr txBox="1">
            <a:spLocks/>
          </p:cNvSpPr>
          <p:nvPr/>
        </p:nvSpPr>
        <p:spPr>
          <a:xfrm>
            <a:off x="8572162" y="1690688"/>
            <a:ext cx="21238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err="1"/>
              <a:t>Zoomiranje</a:t>
            </a:r>
            <a:endParaRPr lang="sl-SI" dirty="0"/>
          </a:p>
        </p:txBody>
      </p:sp>
    </p:spTree>
    <p:extLst>
      <p:ext uri="{BB962C8B-B14F-4D97-AF65-F5344CB8AC3E}">
        <p14:creationId xmlns:p14="http://schemas.microsoft.com/office/powerpoint/2010/main" val="181773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Visual Components</a:t>
            </a:r>
          </a:p>
        </p:txBody>
      </p:sp>
      <p:sp>
        <p:nvSpPr>
          <p:cNvPr id="3" name="Content Placeholder 2"/>
          <p:cNvSpPr>
            <a:spLocks noGrp="1"/>
          </p:cNvSpPr>
          <p:nvPr>
            <p:ph idx="1"/>
          </p:nvPr>
        </p:nvSpPr>
        <p:spPr/>
        <p:txBody>
          <a:bodyPr/>
          <a:lstStyle/>
          <a:p>
            <a:r>
              <a:rPr lang="sl-SI" dirty="0"/>
              <a:t>Visual Components je bilo ustanovljeno leta 1999 v Helsinkih na Finskem. Filozofija podjetja je bila, da bi proizvodno tehnologijo za oblikovanje in simulacijo naredili enostavno za uporabo in dostopno proizvodnim organizacijam vseh velikosti.</a:t>
            </a:r>
          </a:p>
          <a:p>
            <a:endParaRPr lang="sl-SI" dirty="0"/>
          </a:p>
          <a:p>
            <a:r>
              <a:rPr lang="sl-SI" dirty="0"/>
              <a:t>Prvi izdelek Visual Components je bil orodje za konfiguracijo postavitve in vizualizacijo za JOT Automation, finski dobavitelj rešitev za samodejno testiranje in montažo.</a:t>
            </a:r>
          </a:p>
        </p:txBody>
      </p:sp>
    </p:spTree>
    <p:extLst>
      <p:ext uri="{BB962C8B-B14F-4D97-AF65-F5344CB8AC3E}">
        <p14:creationId xmlns:p14="http://schemas.microsoft.com/office/powerpoint/2010/main" val="3607028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a:t>
            </a:r>
            <a:r>
              <a:rPr lang="sl-SI" dirty="0" err="1"/>
              <a:t>Visual</a:t>
            </a:r>
            <a:r>
              <a:rPr lang="sl-SI" dirty="0"/>
              <a:t> </a:t>
            </a:r>
            <a:r>
              <a:rPr lang="sl-SI" dirty="0" err="1"/>
              <a:t>Components</a:t>
            </a:r>
            <a:endParaRPr lang="sl-SI" dirty="0"/>
          </a:p>
        </p:txBody>
      </p:sp>
      <p:pic>
        <p:nvPicPr>
          <p:cNvPr id="5" name="Content Placeholder 4"/>
          <p:cNvPicPr>
            <a:picLocks noGrp="1" noChangeAspect="1"/>
          </p:cNvPicPr>
          <p:nvPr>
            <p:ph idx="1"/>
          </p:nvPr>
        </p:nvPicPr>
        <p:blipFill>
          <a:blip r:embed="rId2"/>
          <a:stretch>
            <a:fillRect/>
          </a:stretch>
        </p:blipFill>
        <p:spPr>
          <a:xfrm>
            <a:off x="6970073" y="2736973"/>
            <a:ext cx="2566106" cy="1403194"/>
          </a:xfrm>
          <a:prstGeom prst="rect">
            <a:avLst/>
          </a:prstGeom>
        </p:spPr>
      </p:pic>
      <p:pic>
        <p:nvPicPr>
          <p:cNvPr id="4" name="Picture 3"/>
          <p:cNvPicPr>
            <a:picLocks noChangeAspect="1"/>
          </p:cNvPicPr>
          <p:nvPr/>
        </p:nvPicPr>
        <p:blipFill>
          <a:blip r:embed="rId3"/>
          <a:stretch>
            <a:fillRect/>
          </a:stretch>
        </p:blipFill>
        <p:spPr>
          <a:xfrm>
            <a:off x="2288978" y="1427747"/>
            <a:ext cx="7362376" cy="634500"/>
          </a:xfrm>
          <a:prstGeom prst="rect">
            <a:avLst/>
          </a:prstGeom>
        </p:spPr>
      </p:pic>
      <p:pic>
        <p:nvPicPr>
          <p:cNvPr id="6" name="Picture 5"/>
          <p:cNvPicPr>
            <a:picLocks noChangeAspect="1"/>
          </p:cNvPicPr>
          <p:nvPr/>
        </p:nvPicPr>
        <p:blipFill>
          <a:blip r:embed="rId4"/>
          <a:stretch>
            <a:fillRect/>
          </a:stretch>
        </p:blipFill>
        <p:spPr>
          <a:xfrm>
            <a:off x="946737" y="4619562"/>
            <a:ext cx="2614570" cy="1656515"/>
          </a:xfrm>
          <a:prstGeom prst="rect">
            <a:avLst/>
          </a:prstGeom>
        </p:spPr>
      </p:pic>
      <p:pic>
        <p:nvPicPr>
          <p:cNvPr id="7" name="Picture 6"/>
          <p:cNvPicPr>
            <a:picLocks noChangeAspect="1"/>
          </p:cNvPicPr>
          <p:nvPr/>
        </p:nvPicPr>
        <p:blipFill>
          <a:blip r:embed="rId5"/>
          <a:stretch>
            <a:fillRect/>
          </a:stretch>
        </p:blipFill>
        <p:spPr>
          <a:xfrm>
            <a:off x="1232482" y="2782851"/>
            <a:ext cx="812400" cy="774090"/>
          </a:xfrm>
          <a:prstGeom prst="rect">
            <a:avLst/>
          </a:prstGeom>
        </p:spPr>
      </p:pic>
      <p:pic>
        <p:nvPicPr>
          <p:cNvPr id="8" name="Picture 7"/>
          <p:cNvPicPr>
            <a:picLocks noChangeAspect="1"/>
          </p:cNvPicPr>
          <p:nvPr/>
        </p:nvPicPr>
        <p:blipFill>
          <a:blip r:embed="rId6"/>
          <a:stretch>
            <a:fillRect/>
          </a:stretch>
        </p:blipFill>
        <p:spPr>
          <a:xfrm>
            <a:off x="3314209" y="2753310"/>
            <a:ext cx="1370925" cy="1370520"/>
          </a:xfrm>
          <a:prstGeom prst="rect">
            <a:avLst/>
          </a:prstGeom>
        </p:spPr>
      </p:pic>
      <p:pic>
        <p:nvPicPr>
          <p:cNvPr id="9" name="Picture 8"/>
          <p:cNvPicPr>
            <a:picLocks noChangeAspect="1"/>
          </p:cNvPicPr>
          <p:nvPr/>
        </p:nvPicPr>
        <p:blipFill>
          <a:blip r:embed="rId7"/>
          <a:stretch>
            <a:fillRect/>
          </a:stretch>
        </p:blipFill>
        <p:spPr>
          <a:xfrm>
            <a:off x="7515358" y="4753380"/>
            <a:ext cx="2715237" cy="1396671"/>
          </a:xfrm>
          <a:prstGeom prst="rect">
            <a:avLst/>
          </a:prstGeom>
        </p:spPr>
      </p:pic>
      <p:sp>
        <p:nvSpPr>
          <p:cNvPr id="11" name="Rectangle 10"/>
          <p:cNvSpPr/>
          <p:nvPr/>
        </p:nvSpPr>
        <p:spPr>
          <a:xfrm>
            <a:off x="838200" y="3556941"/>
            <a:ext cx="2038525" cy="276999"/>
          </a:xfrm>
          <a:prstGeom prst="rect">
            <a:avLst/>
          </a:prstGeom>
        </p:spPr>
        <p:txBody>
          <a:bodyPr wrap="square">
            <a:spAutoFit/>
          </a:bodyPr>
          <a:lstStyle/>
          <a:p>
            <a:r>
              <a:rPr lang="sl-SI" sz="1200" b="1" dirty="0">
                <a:solidFill>
                  <a:srgbClr val="000000"/>
                </a:solidFill>
                <a:latin typeface="Calibri" panose="020F0502020204030204" pitchFamily="34" charset="0"/>
              </a:rPr>
              <a:t>Plavajoči koordinatni sistem</a:t>
            </a:r>
            <a:endParaRPr lang="sl-SI" sz="1200" dirty="0"/>
          </a:p>
        </p:txBody>
      </p:sp>
      <p:sp>
        <p:nvSpPr>
          <p:cNvPr id="12" name="Rectangle 11"/>
          <p:cNvSpPr/>
          <p:nvPr/>
        </p:nvSpPr>
        <p:spPr>
          <a:xfrm>
            <a:off x="3244200" y="4123830"/>
            <a:ext cx="2348918" cy="276999"/>
          </a:xfrm>
          <a:prstGeom prst="rect">
            <a:avLst/>
          </a:prstGeom>
        </p:spPr>
        <p:txBody>
          <a:bodyPr wrap="square">
            <a:spAutoFit/>
          </a:bodyPr>
          <a:lstStyle/>
          <a:p>
            <a:r>
              <a:rPr lang="sl-SI" sz="1200" b="1" dirty="0">
                <a:solidFill>
                  <a:srgbClr val="000000"/>
                </a:solidFill>
                <a:latin typeface="Calibri" panose="020F0502020204030204" pitchFamily="34" charset="0"/>
              </a:rPr>
              <a:t>Pred nastavljeni pogledi 3D okolja</a:t>
            </a:r>
            <a:endParaRPr lang="sl-SI" sz="1200" dirty="0"/>
          </a:p>
        </p:txBody>
      </p:sp>
      <p:pic>
        <p:nvPicPr>
          <p:cNvPr id="3" name="Picture 2"/>
          <p:cNvPicPr>
            <a:picLocks noChangeAspect="1"/>
          </p:cNvPicPr>
          <p:nvPr/>
        </p:nvPicPr>
        <p:blipFill>
          <a:blip r:embed="rId8"/>
          <a:stretch>
            <a:fillRect/>
          </a:stretch>
        </p:blipFill>
        <p:spPr>
          <a:xfrm>
            <a:off x="4159841" y="4622134"/>
            <a:ext cx="456975" cy="355320"/>
          </a:xfrm>
          <a:prstGeom prst="rect">
            <a:avLst/>
          </a:prstGeom>
        </p:spPr>
      </p:pic>
      <p:pic>
        <p:nvPicPr>
          <p:cNvPr id="13" name="Picture 12"/>
          <p:cNvPicPr>
            <a:picLocks noChangeAspect="1"/>
          </p:cNvPicPr>
          <p:nvPr/>
        </p:nvPicPr>
        <p:blipFill>
          <a:blip r:embed="rId9"/>
          <a:stretch>
            <a:fillRect/>
          </a:stretch>
        </p:blipFill>
        <p:spPr>
          <a:xfrm>
            <a:off x="4159841" y="5590817"/>
            <a:ext cx="456975" cy="355320"/>
          </a:xfrm>
          <a:prstGeom prst="rect">
            <a:avLst/>
          </a:prstGeom>
        </p:spPr>
      </p:pic>
      <p:cxnSp>
        <p:nvCxnSpPr>
          <p:cNvPr id="15" name="Straight Connector 14"/>
          <p:cNvCxnSpPr>
            <a:stCxn id="3" idx="1"/>
          </p:cNvCxnSpPr>
          <p:nvPr/>
        </p:nvCxnSpPr>
        <p:spPr>
          <a:xfrm flipH="1">
            <a:off x="1031327" y="4799794"/>
            <a:ext cx="3128514" cy="31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1"/>
          </p:cNvCxnSpPr>
          <p:nvPr/>
        </p:nvCxnSpPr>
        <p:spPr>
          <a:xfrm flipH="1" flipV="1">
            <a:off x="1031327" y="5238964"/>
            <a:ext cx="3128514" cy="5295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58375" y="4626087"/>
            <a:ext cx="2038525" cy="461665"/>
          </a:xfrm>
          <a:prstGeom prst="rect">
            <a:avLst/>
          </a:prstGeom>
        </p:spPr>
        <p:txBody>
          <a:bodyPr wrap="square">
            <a:spAutoFit/>
          </a:bodyPr>
          <a:lstStyle/>
          <a:p>
            <a:r>
              <a:rPr lang="sl-SI" sz="1200" b="1" dirty="0">
                <a:solidFill>
                  <a:srgbClr val="000000"/>
                </a:solidFill>
                <a:latin typeface="Calibri" panose="020F0502020204030204" pitchFamily="34" charset="0"/>
              </a:rPr>
              <a:t>Model se postavi v celoti na sredino monitorja</a:t>
            </a:r>
            <a:endParaRPr lang="sl-SI" sz="1200" dirty="0"/>
          </a:p>
        </p:txBody>
      </p:sp>
      <p:sp>
        <p:nvSpPr>
          <p:cNvPr id="20" name="Rectangle 19"/>
          <p:cNvSpPr/>
          <p:nvPr/>
        </p:nvSpPr>
        <p:spPr>
          <a:xfrm>
            <a:off x="4660080" y="5503720"/>
            <a:ext cx="2038525" cy="646331"/>
          </a:xfrm>
          <a:prstGeom prst="rect">
            <a:avLst/>
          </a:prstGeom>
        </p:spPr>
        <p:txBody>
          <a:bodyPr wrap="square">
            <a:spAutoFit/>
          </a:bodyPr>
          <a:lstStyle/>
          <a:p>
            <a:r>
              <a:rPr lang="sl-SI" sz="1200" b="1" dirty="0">
                <a:solidFill>
                  <a:srgbClr val="000000"/>
                </a:solidFill>
                <a:latin typeface="Calibri" panose="020F0502020204030204" pitchFamily="34" charset="0"/>
              </a:rPr>
              <a:t>Označena komponenta se postavi v celoti na sredino monitorja</a:t>
            </a:r>
            <a:endParaRPr lang="sl-SI" sz="1200" dirty="0"/>
          </a:p>
        </p:txBody>
      </p:sp>
      <p:cxnSp>
        <p:nvCxnSpPr>
          <p:cNvPr id="23" name="Straight Connector 22"/>
          <p:cNvCxnSpPr/>
          <p:nvPr/>
        </p:nvCxnSpPr>
        <p:spPr>
          <a:xfrm flipH="1">
            <a:off x="1019371" y="3531542"/>
            <a:ext cx="552202" cy="1119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249896" y="3928500"/>
            <a:ext cx="2145892" cy="205871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66738" y="1577587"/>
            <a:ext cx="906011" cy="276999"/>
          </a:xfrm>
          <a:prstGeom prst="rect">
            <a:avLst/>
          </a:prstGeom>
        </p:spPr>
        <p:txBody>
          <a:bodyPr wrap="square">
            <a:spAutoFit/>
          </a:bodyPr>
          <a:lstStyle/>
          <a:p>
            <a:r>
              <a:rPr lang="sl-SI" sz="1200" b="1" dirty="0">
                <a:solidFill>
                  <a:srgbClr val="000000"/>
                </a:solidFill>
                <a:latin typeface="Calibri" panose="020F0502020204030204" pitchFamily="34" charset="0"/>
              </a:rPr>
              <a:t>Nastavitve</a:t>
            </a:r>
            <a:endParaRPr lang="sl-SI" sz="1200" dirty="0"/>
          </a:p>
        </p:txBody>
      </p:sp>
      <p:cxnSp>
        <p:nvCxnSpPr>
          <p:cNvPr id="30" name="Straight Connector 29"/>
          <p:cNvCxnSpPr/>
          <p:nvPr/>
        </p:nvCxnSpPr>
        <p:spPr>
          <a:xfrm flipV="1">
            <a:off x="2044882" y="1690688"/>
            <a:ext cx="555705" cy="5333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688459" y="2067939"/>
            <a:ext cx="1130062" cy="276999"/>
          </a:xfrm>
          <a:prstGeom prst="rect">
            <a:avLst/>
          </a:prstGeom>
        </p:spPr>
        <p:txBody>
          <a:bodyPr wrap="square">
            <a:spAutoFit/>
          </a:bodyPr>
          <a:lstStyle/>
          <a:p>
            <a:r>
              <a:rPr lang="sl-SI" sz="1200" b="1" dirty="0">
                <a:solidFill>
                  <a:srgbClr val="000000"/>
                </a:solidFill>
                <a:latin typeface="Calibri" panose="020F0502020204030204" pitchFamily="34" charset="0"/>
              </a:rPr>
              <a:t>Ponastavitev</a:t>
            </a:r>
            <a:endParaRPr lang="sl-SI" sz="1200" dirty="0"/>
          </a:p>
        </p:txBody>
      </p:sp>
      <p:cxnSp>
        <p:nvCxnSpPr>
          <p:cNvPr id="34" name="Straight Connector 33"/>
          <p:cNvCxnSpPr/>
          <p:nvPr/>
        </p:nvCxnSpPr>
        <p:spPr>
          <a:xfrm flipV="1">
            <a:off x="2480868" y="1904042"/>
            <a:ext cx="627783" cy="268154"/>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39468" y="2119077"/>
            <a:ext cx="1631195" cy="276999"/>
          </a:xfrm>
          <a:prstGeom prst="rect">
            <a:avLst/>
          </a:prstGeom>
        </p:spPr>
        <p:txBody>
          <a:bodyPr wrap="square">
            <a:spAutoFit/>
          </a:bodyPr>
          <a:lstStyle/>
          <a:p>
            <a:r>
              <a:rPr lang="sl-SI" sz="1200" b="1" dirty="0">
                <a:solidFill>
                  <a:srgbClr val="000000"/>
                </a:solidFill>
                <a:latin typeface="Calibri" panose="020F0502020204030204" pitchFamily="34" charset="0"/>
              </a:rPr>
              <a:t>Start/pavza simulacije</a:t>
            </a:r>
            <a:endParaRPr lang="sl-SI" sz="1200" dirty="0"/>
          </a:p>
        </p:txBody>
      </p:sp>
      <p:cxnSp>
        <p:nvCxnSpPr>
          <p:cNvPr id="37" name="Straight Connector 36"/>
          <p:cNvCxnSpPr/>
          <p:nvPr/>
        </p:nvCxnSpPr>
        <p:spPr>
          <a:xfrm flipV="1">
            <a:off x="3537588" y="1903313"/>
            <a:ext cx="290130" cy="332483"/>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278209" y="2138085"/>
            <a:ext cx="1574259" cy="276999"/>
          </a:xfrm>
          <a:prstGeom prst="rect">
            <a:avLst/>
          </a:prstGeom>
        </p:spPr>
        <p:txBody>
          <a:bodyPr wrap="square">
            <a:spAutoFit/>
          </a:bodyPr>
          <a:lstStyle/>
          <a:p>
            <a:r>
              <a:rPr lang="sl-SI" sz="1200" b="1" dirty="0">
                <a:solidFill>
                  <a:srgbClr val="000000"/>
                </a:solidFill>
                <a:latin typeface="Calibri" panose="020F0502020204030204" pitchFamily="34" charset="0"/>
              </a:rPr>
              <a:t>Prikaz časa simulacije</a:t>
            </a:r>
            <a:endParaRPr lang="sl-SI" sz="1200" dirty="0"/>
          </a:p>
        </p:txBody>
      </p:sp>
      <p:cxnSp>
        <p:nvCxnSpPr>
          <p:cNvPr id="40" name="Straight Connector 39"/>
          <p:cNvCxnSpPr/>
          <p:nvPr/>
        </p:nvCxnSpPr>
        <p:spPr>
          <a:xfrm flipH="1" flipV="1">
            <a:off x="5125673" y="1903312"/>
            <a:ext cx="114361" cy="339569"/>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782979" y="2138084"/>
            <a:ext cx="1419193" cy="276999"/>
          </a:xfrm>
          <a:prstGeom prst="rect">
            <a:avLst/>
          </a:prstGeom>
        </p:spPr>
        <p:txBody>
          <a:bodyPr wrap="square">
            <a:spAutoFit/>
          </a:bodyPr>
          <a:lstStyle/>
          <a:p>
            <a:r>
              <a:rPr lang="sl-SI" sz="1200" b="1" dirty="0">
                <a:solidFill>
                  <a:srgbClr val="000000"/>
                </a:solidFill>
                <a:latin typeface="Calibri" panose="020F0502020204030204" pitchFamily="34" charset="0"/>
              </a:rPr>
              <a:t>Nastavitev hitrosti</a:t>
            </a:r>
            <a:endParaRPr lang="sl-SI" sz="1200" dirty="0"/>
          </a:p>
        </p:txBody>
      </p:sp>
      <p:cxnSp>
        <p:nvCxnSpPr>
          <p:cNvPr id="43" name="Straight Connector 42"/>
          <p:cNvCxnSpPr/>
          <p:nvPr/>
        </p:nvCxnSpPr>
        <p:spPr>
          <a:xfrm flipH="1" flipV="1">
            <a:off x="6191074" y="1870215"/>
            <a:ext cx="261913" cy="387361"/>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085761" y="2138165"/>
            <a:ext cx="1236695" cy="276999"/>
          </a:xfrm>
          <a:prstGeom prst="rect">
            <a:avLst/>
          </a:prstGeom>
        </p:spPr>
        <p:txBody>
          <a:bodyPr wrap="square">
            <a:spAutoFit/>
          </a:bodyPr>
          <a:lstStyle/>
          <a:p>
            <a:r>
              <a:rPr lang="sl-SI" sz="1200" b="1" dirty="0">
                <a:solidFill>
                  <a:srgbClr val="000000"/>
                </a:solidFill>
                <a:latin typeface="Calibri" panose="020F0502020204030204" pitchFamily="34" charset="0"/>
              </a:rPr>
              <a:t>Drsnik za hitrost</a:t>
            </a:r>
            <a:endParaRPr lang="sl-SI" sz="1200" dirty="0"/>
          </a:p>
        </p:txBody>
      </p:sp>
      <p:cxnSp>
        <p:nvCxnSpPr>
          <p:cNvPr id="51" name="Straight Connector 50"/>
          <p:cNvCxnSpPr/>
          <p:nvPr/>
        </p:nvCxnSpPr>
        <p:spPr>
          <a:xfrm flipH="1" flipV="1">
            <a:off x="7603391" y="1844645"/>
            <a:ext cx="141726" cy="2744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46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Visual Components</a:t>
            </a:r>
          </a:p>
        </p:txBody>
      </p:sp>
      <p:sp>
        <p:nvSpPr>
          <p:cNvPr id="3" name="Content Placeholder 2"/>
          <p:cNvSpPr>
            <a:spLocks noGrp="1"/>
          </p:cNvSpPr>
          <p:nvPr>
            <p:ph idx="1"/>
          </p:nvPr>
        </p:nvSpPr>
        <p:spPr>
          <a:xfrm>
            <a:off x="838200" y="1683012"/>
            <a:ext cx="10515600" cy="4351338"/>
          </a:xfrm>
        </p:spPr>
        <p:txBody>
          <a:bodyPr>
            <a:normAutofit fontScale="92500" lnSpcReduction="20000"/>
          </a:bodyPr>
          <a:lstStyle/>
          <a:p>
            <a:pPr marL="0" indent="0">
              <a:buNone/>
            </a:pPr>
            <a:r>
              <a:rPr lang="sl-SI" dirty="0"/>
              <a:t>	Od leta 2016 so na voljo tri različice Visual Components-a:</a:t>
            </a:r>
          </a:p>
          <a:p>
            <a:pPr marL="0" indent="0">
              <a:buNone/>
            </a:pPr>
            <a:endParaRPr lang="sl-SI" sz="1200" dirty="0"/>
          </a:p>
          <a:p>
            <a:r>
              <a:rPr lang="sl-SI" dirty="0"/>
              <a:t>Essentials – Osnovna različica</a:t>
            </a:r>
          </a:p>
          <a:p>
            <a:pPr lvl="1"/>
            <a:r>
              <a:rPr lang="sl-SI" dirty="0"/>
              <a:t>Uporabnikom omogoča načrtovanje, izdelavo in simuliranje proizvodnih procesov z uporabo že pripravljenih komponent. Vključuje tudi funkcije za učenje robotov, povezljivost PLC-ja, virtualno resničnost in še več.</a:t>
            </a:r>
          </a:p>
          <a:p>
            <a:pPr lvl="1"/>
            <a:endParaRPr lang="sl-SI" dirty="0"/>
          </a:p>
          <a:p>
            <a:r>
              <a:rPr lang="sl-SI" dirty="0"/>
              <a:t>Professional – Profesionalna različica</a:t>
            </a:r>
          </a:p>
          <a:p>
            <a:pPr lvl="1"/>
            <a:r>
              <a:rPr lang="sl-SI" dirty="0"/>
              <a:t>Vsebuje osnovno različico in ponuja orodja za modeliranje komponent.</a:t>
            </a:r>
          </a:p>
          <a:p>
            <a:pPr marL="457200" lvl="1" indent="0">
              <a:buNone/>
            </a:pPr>
            <a:endParaRPr lang="sl-SI" dirty="0"/>
          </a:p>
          <a:p>
            <a:r>
              <a:rPr lang="sl-SI" dirty="0"/>
              <a:t>Premium – Premium</a:t>
            </a:r>
          </a:p>
          <a:p>
            <a:pPr lvl="1"/>
            <a:r>
              <a:rPr lang="sl-SI" dirty="0"/>
              <a:t>Vsebuje vse v osnovni in profesionalni različici ter ponuja orodja za off-line programiranje in napredne aplikacije za robotiko.</a:t>
            </a:r>
          </a:p>
          <a:p>
            <a:endParaRPr lang="sl-SI" dirty="0"/>
          </a:p>
        </p:txBody>
      </p:sp>
      <p:sp>
        <p:nvSpPr>
          <p:cNvPr id="4" name="Content Placeholder 2">
            <a:extLst>
              <a:ext uri="{FF2B5EF4-FFF2-40B4-BE49-F238E27FC236}">
                <a16:creationId xmlns:a16="http://schemas.microsoft.com/office/drawing/2014/main" id="{213D81E0-C12A-4E43-8A31-9DF5B2AFB97C}"/>
              </a:ext>
            </a:extLst>
          </p:cNvPr>
          <p:cNvSpPr txBox="1">
            <a:spLocks/>
          </p:cNvSpPr>
          <p:nvPr/>
        </p:nvSpPr>
        <p:spPr>
          <a:xfrm>
            <a:off x="838200" y="1690688"/>
            <a:ext cx="105156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a:t>	Od leta 2016 so na voljo tri različice Visual Components-a:</a:t>
            </a:r>
          </a:p>
          <a:p>
            <a:pPr marL="0" indent="0">
              <a:buFont typeface="Arial" panose="020B0604020202020204" pitchFamily="34" charset="0"/>
              <a:buNone/>
            </a:pPr>
            <a:endParaRPr lang="sl-SI" sz="1200" dirty="0"/>
          </a:p>
          <a:p>
            <a:r>
              <a:rPr lang="sl-SI" dirty="0"/>
              <a:t>Essentials – Osnovna različica</a:t>
            </a:r>
          </a:p>
          <a:p>
            <a:pPr lvl="1"/>
            <a:r>
              <a:rPr lang="sl-SI" dirty="0"/>
              <a:t>Uporabnikom omogoča načrtovanje, izdelavo in simuliranje proizvodnih procesov z uporabo že pripravljenih komponent. Vključuje tudi funkcije za učenje robotov, povezljivost PLC-ja, virtualno resničnost in še več.</a:t>
            </a:r>
          </a:p>
          <a:p>
            <a:pPr lvl="1"/>
            <a:endParaRPr lang="sl-SI" dirty="0"/>
          </a:p>
          <a:p>
            <a:r>
              <a:rPr lang="sl-SI" dirty="0"/>
              <a:t>Professional – Profesionalna različica</a:t>
            </a:r>
          </a:p>
          <a:p>
            <a:pPr lvl="1"/>
            <a:r>
              <a:rPr lang="sl-SI" dirty="0"/>
              <a:t>Vsebuje osnovno različico in ponuja orodja za modeliranje komponent.</a:t>
            </a:r>
          </a:p>
          <a:p>
            <a:pPr marL="457200" lvl="1" indent="0">
              <a:buFont typeface="Arial" panose="020B0604020202020204" pitchFamily="34" charset="0"/>
              <a:buNone/>
            </a:pPr>
            <a:endParaRPr lang="sl-SI" dirty="0"/>
          </a:p>
          <a:p>
            <a:r>
              <a:rPr lang="sl-SI" dirty="0"/>
              <a:t>Premium – Premium</a:t>
            </a:r>
          </a:p>
          <a:p>
            <a:pPr lvl="1"/>
            <a:r>
              <a:rPr lang="sl-SI" dirty="0"/>
              <a:t>Vsebuje vse v osnovni in profesionalni različici ter ponuja orodja za off-line programiranje in napredne aplikacije za robotiko.</a:t>
            </a:r>
          </a:p>
          <a:p>
            <a:endParaRPr lang="sl-SI" dirty="0"/>
          </a:p>
        </p:txBody>
      </p:sp>
    </p:spTree>
    <p:extLst>
      <p:ext uri="{BB962C8B-B14F-4D97-AF65-F5344CB8AC3E}">
        <p14:creationId xmlns:p14="http://schemas.microsoft.com/office/powerpoint/2010/main" val="334750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Visual Components</a:t>
            </a:r>
          </a:p>
        </p:txBody>
      </p:sp>
      <p:sp>
        <p:nvSpPr>
          <p:cNvPr id="3" name="Content Placeholder 2"/>
          <p:cNvSpPr>
            <a:spLocks noGrp="1"/>
          </p:cNvSpPr>
          <p:nvPr>
            <p:ph idx="1"/>
          </p:nvPr>
        </p:nvSpPr>
        <p:spPr/>
        <p:txBody>
          <a:bodyPr/>
          <a:lstStyle/>
          <a:p>
            <a:r>
              <a:rPr lang="sl-SI" dirty="0"/>
              <a:t>MENU vrstica vsebuje zavihke</a:t>
            </a:r>
          </a:p>
          <a:p>
            <a:endParaRPr lang="sl-SI" dirty="0"/>
          </a:p>
          <a:p>
            <a:r>
              <a:rPr lang="sl-SI" dirty="0"/>
              <a:t>FILE – standardne funkcije za opravila z datotekami</a:t>
            </a:r>
          </a:p>
          <a:p>
            <a:r>
              <a:rPr lang="sl-SI" dirty="0"/>
              <a:t>HOME – funkcije za gradnjo postavitve proizvodnega procesa</a:t>
            </a:r>
          </a:p>
          <a:p>
            <a:r>
              <a:rPr lang="sl-SI" dirty="0"/>
              <a:t>MODELING – za modeliranje lastnih komponent</a:t>
            </a:r>
          </a:p>
          <a:p>
            <a:r>
              <a:rPr lang="sl-SI" dirty="0"/>
              <a:t>PROGRAMING – programiranje robotov</a:t>
            </a:r>
          </a:p>
          <a:p>
            <a:r>
              <a:rPr lang="sl-SI" dirty="0"/>
              <a:t>DRAWING – izdelava 2D dokumentacije</a:t>
            </a:r>
          </a:p>
          <a:p>
            <a:r>
              <a:rPr lang="sl-SI" dirty="0"/>
              <a:t>HELP – ON-line in OFF- line pomoč uporabniku</a:t>
            </a:r>
          </a:p>
          <a:p>
            <a:endParaRPr lang="sl-SI" dirty="0"/>
          </a:p>
        </p:txBody>
      </p:sp>
    </p:spTree>
    <p:extLst>
      <p:ext uri="{BB962C8B-B14F-4D97-AF65-F5344CB8AC3E}">
        <p14:creationId xmlns:p14="http://schemas.microsoft.com/office/powerpoint/2010/main" val="138633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Visual Components</a:t>
            </a:r>
          </a:p>
        </p:txBody>
      </p:sp>
      <p:sp>
        <p:nvSpPr>
          <p:cNvPr id="3" name="Content Placeholder 2"/>
          <p:cNvSpPr>
            <a:spLocks noGrp="1"/>
          </p:cNvSpPr>
          <p:nvPr>
            <p:ph idx="1"/>
          </p:nvPr>
        </p:nvSpPr>
        <p:spPr/>
        <p:txBody>
          <a:bodyPr>
            <a:normAutofit/>
          </a:bodyPr>
          <a:lstStyle/>
          <a:p>
            <a:pPr marL="0" indent="0">
              <a:buNone/>
            </a:pPr>
            <a:r>
              <a:rPr lang="sl-SI" dirty="0"/>
              <a:t>V različici Visual Components 4.2, je vpeljana funkcija modeliranje procesov za hiter, enostaven in vizualen način za definiranje in upravljanje izdelkov, procesov in toka procesov v postavitvah. V najnovejši različici VC se v MENU vrstica nahaja novi zavihke</a:t>
            </a:r>
          </a:p>
          <a:p>
            <a:endParaRPr lang="sl-SI" dirty="0"/>
          </a:p>
          <a:p>
            <a:r>
              <a:rPr lang="sl-SI" dirty="0"/>
              <a:t>PROC</a:t>
            </a:r>
            <a:r>
              <a:rPr lang="en-US" dirty="0"/>
              <a:t>E</a:t>
            </a:r>
            <a:r>
              <a:rPr lang="sl-SI" dirty="0"/>
              <a:t>SS –funkcije za definiranje modela procesa oziroma definiranje toka procesa</a:t>
            </a:r>
          </a:p>
          <a:p>
            <a:endParaRPr lang="en-US" dirty="0"/>
          </a:p>
          <a:p>
            <a:endParaRPr lang="sl-SI" dirty="0"/>
          </a:p>
          <a:p>
            <a:endParaRPr lang="sl-SI" dirty="0"/>
          </a:p>
        </p:txBody>
      </p:sp>
    </p:spTree>
    <p:extLst>
      <p:ext uri="{BB962C8B-B14F-4D97-AF65-F5344CB8AC3E}">
        <p14:creationId xmlns:p14="http://schemas.microsoft.com/office/powerpoint/2010/main" val="394565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Visual Components</a:t>
            </a:r>
          </a:p>
        </p:txBody>
      </p:sp>
      <p:sp>
        <p:nvSpPr>
          <p:cNvPr id="3" name="Content Placeholder 2"/>
          <p:cNvSpPr>
            <a:spLocks noGrp="1"/>
          </p:cNvSpPr>
          <p:nvPr>
            <p:ph idx="1"/>
          </p:nvPr>
        </p:nvSpPr>
        <p:spPr>
          <a:xfrm>
            <a:off x="838200" y="1825624"/>
            <a:ext cx="10515600" cy="4591651"/>
          </a:xfrm>
        </p:spPr>
        <p:txBody>
          <a:bodyPr>
            <a:normAutofit fontScale="92500" lnSpcReduction="10000"/>
          </a:bodyPr>
          <a:lstStyle/>
          <a:p>
            <a:pPr marL="0" indent="0">
              <a:buNone/>
            </a:pPr>
            <a:r>
              <a:rPr lang="sl-SI" dirty="0"/>
              <a:t>Koncept modeliranja procesa</a:t>
            </a:r>
          </a:p>
          <a:p>
            <a:pPr marL="0" indent="0">
              <a:buNone/>
            </a:pPr>
            <a:endParaRPr lang="sl-SI" dirty="0"/>
          </a:p>
          <a:p>
            <a:pPr marL="0" indent="0">
              <a:lnSpc>
                <a:spcPct val="100000"/>
              </a:lnSpc>
              <a:spcBef>
                <a:spcPts val="0"/>
              </a:spcBef>
              <a:buNone/>
            </a:pPr>
            <a:r>
              <a:rPr lang="sl-SI" sz="2200" dirty="0"/>
              <a:t>Delovni potek modeliranja procesov je bil zasnovan tako, da spominja na to, kako se načrtovanje proizvodnje v resničnem svetu izvaja v praksi. Sestavljen je iz naslednjih 5 korakov:</a:t>
            </a:r>
          </a:p>
          <a:p>
            <a:endParaRPr lang="sl-SI" dirty="0"/>
          </a:p>
          <a:p>
            <a:endParaRPr lang="sl-SI" dirty="0"/>
          </a:p>
          <a:p>
            <a:r>
              <a:rPr lang="sl-SI" dirty="0"/>
              <a:t>Oblikovanje postavitve</a:t>
            </a:r>
          </a:p>
          <a:p>
            <a:r>
              <a:rPr lang="sl-SI" dirty="0"/>
              <a:t>Določitev izdelkov</a:t>
            </a:r>
          </a:p>
          <a:p>
            <a:r>
              <a:rPr lang="sl-SI" dirty="0"/>
              <a:t>Določitev procesa</a:t>
            </a:r>
          </a:p>
          <a:p>
            <a:r>
              <a:rPr lang="sl-SI" dirty="0"/>
              <a:t>Določitev toka</a:t>
            </a:r>
          </a:p>
          <a:p>
            <a:r>
              <a:rPr lang="sl-SI" dirty="0"/>
              <a:t>Zagon simulacije</a:t>
            </a:r>
          </a:p>
          <a:p>
            <a:endParaRPr lang="sl-SI" dirty="0"/>
          </a:p>
          <a:p>
            <a:endParaRPr lang="sl-SI" dirty="0"/>
          </a:p>
        </p:txBody>
      </p:sp>
      <p:pic>
        <p:nvPicPr>
          <p:cNvPr id="4" name="Picture 3" descr="Process Modeling Concept">
            <a:extLst>
              <a:ext uri="{FF2B5EF4-FFF2-40B4-BE49-F238E27FC236}">
                <a16:creationId xmlns:a16="http://schemas.microsoft.com/office/drawing/2014/main" id="{28D7CE55-FCEF-4ABA-AC01-907D7B8528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60192" y="3307222"/>
            <a:ext cx="5731510" cy="1007110"/>
          </a:xfrm>
          <a:prstGeom prst="rect">
            <a:avLst/>
          </a:prstGeom>
          <a:noFill/>
          <a:ln>
            <a:noFill/>
          </a:ln>
        </p:spPr>
      </p:pic>
    </p:spTree>
    <p:extLst>
      <p:ext uri="{BB962C8B-B14F-4D97-AF65-F5344CB8AC3E}">
        <p14:creationId xmlns:p14="http://schemas.microsoft.com/office/powerpoint/2010/main" val="263953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Visual Components</a:t>
            </a:r>
          </a:p>
        </p:txBody>
      </p:sp>
      <p:sp>
        <p:nvSpPr>
          <p:cNvPr id="3" name="Content Placeholder 2"/>
          <p:cNvSpPr>
            <a:spLocks noGrp="1"/>
          </p:cNvSpPr>
          <p:nvPr>
            <p:ph idx="1"/>
          </p:nvPr>
        </p:nvSpPr>
        <p:spPr>
          <a:xfrm>
            <a:off x="838200" y="1825624"/>
            <a:ext cx="10515600" cy="4591651"/>
          </a:xfrm>
        </p:spPr>
        <p:txBody>
          <a:bodyPr>
            <a:normAutofit fontScale="92500" lnSpcReduction="10000"/>
          </a:bodyPr>
          <a:lstStyle/>
          <a:p>
            <a:pPr marL="0" indent="0">
              <a:buNone/>
            </a:pPr>
            <a:r>
              <a:rPr lang="sl-SI" i="1" u="sng" dirty="0"/>
              <a:t>Oblikovanje postavitve</a:t>
            </a:r>
          </a:p>
          <a:p>
            <a:endParaRPr lang="sl-SI" dirty="0"/>
          </a:p>
          <a:p>
            <a:r>
              <a:rPr lang="sl-SI" dirty="0"/>
              <a:t>Prvi korak v delovnem toku je načrtovanje ali konfiguracija fizične postavitve proizvodnega sistema. To je mogoče ustvariti s komponentami, pripravljenimi za simulacijo, iz eKataloga in/ali CAD podatkov, ki jih lahko uvozite neposredno v programsko opremo. </a:t>
            </a:r>
          </a:p>
          <a:p>
            <a:endParaRPr lang="sl-SI" dirty="0"/>
          </a:p>
          <a:p>
            <a:pPr marL="0" indent="0">
              <a:buNone/>
            </a:pPr>
            <a:r>
              <a:rPr lang="sl-SI" i="1" u="sng" dirty="0"/>
              <a:t>Določitev izdelkov</a:t>
            </a:r>
          </a:p>
          <a:p>
            <a:endParaRPr lang="sl-SI" dirty="0"/>
          </a:p>
          <a:p>
            <a:r>
              <a:rPr lang="sl-SI" dirty="0"/>
              <a:t>Izdelek je entiteta, ki gre skozi določen proces v postavitvi. V tej fazi je mogoče opredeliti izdelke, ki so podvrženi procesom. </a:t>
            </a:r>
          </a:p>
          <a:p>
            <a:pPr marL="0" indent="0">
              <a:buNone/>
            </a:pPr>
            <a:endParaRPr lang="sl-SI" dirty="0"/>
          </a:p>
        </p:txBody>
      </p:sp>
    </p:spTree>
    <p:extLst>
      <p:ext uri="{BB962C8B-B14F-4D97-AF65-F5344CB8AC3E}">
        <p14:creationId xmlns:p14="http://schemas.microsoft.com/office/powerpoint/2010/main" val="257068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Visual Components</a:t>
            </a:r>
          </a:p>
        </p:txBody>
      </p:sp>
      <p:sp>
        <p:nvSpPr>
          <p:cNvPr id="3" name="Content Placeholder 2"/>
          <p:cNvSpPr>
            <a:spLocks noGrp="1"/>
          </p:cNvSpPr>
          <p:nvPr>
            <p:ph idx="1"/>
          </p:nvPr>
        </p:nvSpPr>
        <p:spPr>
          <a:xfrm>
            <a:off x="838200" y="1825624"/>
            <a:ext cx="10515600" cy="4591651"/>
          </a:xfrm>
        </p:spPr>
        <p:txBody>
          <a:bodyPr>
            <a:normAutofit/>
          </a:bodyPr>
          <a:lstStyle/>
          <a:p>
            <a:pPr marL="0" indent="0">
              <a:buNone/>
            </a:pPr>
            <a:r>
              <a:rPr lang="sl-SI" i="1" u="sng" dirty="0"/>
              <a:t>Določitev procesa</a:t>
            </a:r>
          </a:p>
          <a:p>
            <a:pPr marL="0" indent="0">
              <a:buNone/>
            </a:pPr>
            <a:endParaRPr lang="sl-SI" dirty="0"/>
          </a:p>
          <a:p>
            <a:pPr>
              <a:lnSpc>
                <a:spcPct val="110000"/>
              </a:lnSpc>
              <a:spcBef>
                <a:spcPts val="0"/>
              </a:spcBef>
            </a:pPr>
            <a:r>
              <a:rPr lang="sl-SI" sz="2200" dirty="0"/>
              <a:t>Proces je predstavitev stroja, delovne faze, zaloge, medpomnilnika ali kakšnega drugega proizvodnega koraka. V modeliranju procesov je proces izražen kot niz stavkov, ki izdelku dodelijo določeno vedenje. Procesi so zgrajeni iz stavkov z uporabo urejevalnika procesov. Z rutinami in izjavami je mogoče stroje konfigurirati tako, da se obnašajo kot njihovi </a:t>
            </a:r>
            <a:r>
              <a:rPr lang="en-US" sz="2200" dirty="0" err="1"/>
              <a:t>dvojčki</a:t>
            </a:r>
            <a:r>
              <a:rPr lang="sl-SI" sz="2200" dirty="0"/>
              <a:t> v resničnem življenju, kot so odpiranje in zapiranje vrat stroja, čas obdelave, spreminjanje geometrij izdelkov s procesi, pritrditev delov itd.</a:t>
            </a:r>
          </a:p>
          <a:p>
            <a:pPr marL="0" indent="0">
              <a:buNone/>
            </a:pPr>
            <a:endParaRPr lang="sl-SI" dirty="0"/>
          </a:p>
        </p:txBody>
      </p:sp>
    </p:spTree>
    <p:extLst>
      <p:ext uri="{BB962C8B-B14F-4D97-AF65-F5344CB8AC3E}">
        <p14:creationId xmlns:p14="http://schemas.microsoft.com/office/powerpoint/2010/main" val="374317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Program Visual Components</a:t>
            </a:r>
          </a:p>
        </p:txBody>
      </p:sp>
      <p:sp>
        <p:nvSpPr>
          <p:cNvPr id="3" name="Content Placeholder 2"/>
          <p:cNvSpPr>
            <a:spLocks noGrp="1"/>
          </p:cNvSpPr>
          <p:nvPr>
            <p:ph idx="1"/>
          </p:nvPr>
        </p:nvSpPr>
        <p:spPr>
          <a:xfrm>
            <a:off x="838200" y="1825624"/>
            <a:ext cx="10515600" cy="4591651"/>
          </a:xfrm>
        </p:spPr>
        <p:txBody>
          <a:bodyPr>
            <a:normAutofit fontScale="92500" lnSpcReduction="10000"/>
          </a:bodyPr>
          <a:lstStyle/>
          <a:p>
            <a:pPr marL="0" indent="0">
              <a:buNone/>
            </a:pPr>
            <a:r>
              <a:rPr lang="sl-SI" i="1" u="sng" dirty="0"/>
              <a:t>Določitev toka</a:t>
            </a:r>
          </a:p>
          <a:p>
            <a:pPr marL="0" indent="0">
              <a:lnSpc>
                <a:spcPct val="110000"/>
              </a:lnSpc>
              <a:spcBef>
                <a:spcPts val="0"/>
              </a:spcBef>
              <a:buNone/>
            </a:pPr>
            <a:endParaRPr lang="sl-SI" sz="2200" dirty="0"/>
          </a:p>
          <a:p>
            <a:pPr>
              <a:lnSpc>
                <a:spcPct val="110000"/>
              </a:lnSpc>
              <a:spcBef>
                <a:spcPts val="0"/>
              </a:spcBef>
            </a:pPr>
            <a:r>
              <a:rPr lang="sl-SI" sz="2200" dirty="0"/>
              <a:t>Tok je zaporedje procesov, ki jim sledijo izdelki v proizvodnem sistemu. Pri modeliranju procesov so izdelki definirani v skupinah na podlagi poti, ki jim sledijo med simulacijo. Te skupine se imenujejo pretočne skupine. Z urejevalnikom toka procesa lahko definirate skupine tokov in proizvodni tok za vsak izdelek. Prav tako lahko definirate transportne povezave, ki določajo, kako se izdelki med simulacijo prevažajo med dvema procesoma. Vir, kot je človek, robot ali AGV, se lahko dodeli vsaki prometni povezavi, ki nato prenaša izdelke na podlagi svojih zmogljivosti.</a:t>
            </a:r>
          </a:p>
          <a:p>
            <a:pPr marL="0" indent="0">
              <a:lnSpc>
                <a:spcPct val="110000"/>
              </a:lnSpc>
              <a:spcBef>
                <a:spcPts val="0"/>
              </a:spcBef>
              <a:buNone/>
            </a:pPr>
            <a:endParaRPr lang="sl-SI" sz="2200" dirty="0"/>
          </a:p>
          <a:p>
            <a:pPr marL="0" indent="0">
              <a:buNone/>
            </a:pPr>
            <a:r>
              <a:rPr lang="sl-SI" i="1" u="sng" dirty="0"/>
              <a:t>Zagon simulacije</a:t>
            </a:r>
          </a:p>
          <a:p>
            <a:pPr marL="0" indent="0">
              <a:buNone/>
            </a:pPr>
            <a:endParaRPr lang="sl-SI" dirty="0"/>
          </a:p>
          <a:p>
            <a:pPr>
              <a:lnSpc>
                <a:spcPct val="110000"/>
              </a:lnSpc>
              <a:spcBef>
                <a:spcPts val="0"/>
              </a:spcBef>
            </a:pPr>
            <a:r>
              <a:rPr lang="sl-SI" sz="2200" dirty="0"/>
              <a:t>Ko je model nastavljen, je pripravljen za simulacijo. Osnovne večpredstavnostne kontrole se lahko uporabljajo za predvajanje simulacij, spreminjanje in izvoz v različnih formatih.</a:t>
            </a:r>
          </a:p>
          <a:p>
            <a:pPr marL="0" indent="0">
              <a:buNone/>
            </a:pPr>
            <a:endParaRPr lang="sl-SI" dirty="0"/>
          </a:p>
        </p:txBody>
      </p:sp>
    </p:spTree>
    <p:extLst>
      <p:ext uri="{BB962C8B-B14F-4D97-AF65-F5344CB8AC3E}">
        <p14:creationId xmlns:p14="http://schemas.microsoft.com/office/powerpoint/2010/main" val="3511967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1159</Words>
  <Application>Microsoft Office PowerPoint</Application>
  <PresentationFormat>Widescreen</PresentationFormat>
  <Paragraphs>125</Paragraphs>
  <Slides>20</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20</vt:i4>
      </vt:variant>
    </vt:vector>
  </HeadingPairs>
  <TitlesOfParts>
    <vt:vector size="29" baseType="lpstr">
      <vt:lpstr>Arial</vt:lpstr>
      <vt:lpstr>Calibri</vt:lpstr>
      <vt:lpstr>Calibri Light</vt:lpstr>
      <vt:lpstr>Office Theme</vt:lpstr>
      <vt:lpstr>6_Office Theme</vt:lpstr>
      <vt:lpstr>7_Office Theme</vt:lpstr>
      <vt:lpstr>8_Office Theme</vt:lpstr>
      <vt:lpstr>9_Office Theme</vt:lpstr>
      <vt:lpstr>10_Office Theme</vt:lpstr>
      <vt:lpstr>Tehnologija montaže  Vaja - 9 in 10</vt:lpstr>
      <vt:lpstr>Program Visual Components</vt:lpstr>
      <vt:lpstr>Program Visual Components</vt:lpstr>
      <vt:lpstr>Program Visual Components</vt:lpstr>
      <vt:lpstr>Program Visual Components</vt:lpstr>
      <vt:lpstr>Program Visual Components</vt:lpstr>
      <vt:lpstr>Program Visual Components</vt:lpstr>
      <vt:lpstr>Program Visual Components</vt:lpstr>
      <vt:lpstr>Program Visual Components</vt:lpstr>
      <vt:lpstr>Program Visual Components</vt:lpstr>
      <vt:lpstr>Program Visual Components</vt:lpstr>
      <vt:lpstr>PowerPoint Presentation</vt:lpstr>
      <vt:lpstr>PowerPoint Presentation</vt:lpstr>
      <vt:lpstr>PowerPoint Presentation</vt:lpstr>
      <vt:lpstr>PowerPoint Presentation</vt:lpstr>
      <vt:lpstr>PowerPoint Presentation</vt:lpstr>
      <vt:lpstr>Program Visual Components</vt:lpstr>
      <vt:lpstr>Program Visual Components</vt:lpstr>
      <vt:lpstr>Program Visual Components</vt:lpstr>
      <vt:lpstr>Program Visual Components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Adrović, Edo</dc:creator>
  <cp:lastModifiedBy>Adrović, Edo</cp:lastModifiedBy>
  <cp:revision>33</cp:revision>
  <dcterms:created xsi:type="dcterms:W3CDTF">2019-10-10T13:34:12Z</dcterms:created>
  <dcterms:modified xsi:type="dcterms:W3CDTF">2025-04-16T11:10:08Z</dcterms:modified>
</cp:coreProperties>
</file>